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31" r:id="rId1"/>
  </p:sldMasterIdLst>
  <p:notesMasterIdLst>
    <p:notesMasterId r:id="rId11"/>
  </p:notesMasterIdLst>
  <p:handoutMasterIdLst>
    <p:handoutMasterId r:id="rId12"/>
  </p:handoutMasterIdLst>
  <p:sldIdLst>
    <p:sldId id="702" r:id="rId2"/>
    <p:sldId id="812" r:id="rId3"/>
    <p:sldId id="825" r:id="rId4"/>
    <p:sldId id="826" r:id="rId5"/>
    <p:sldId id="814" r:id="rId6"/>
    <p:sldId id="818" r:id="rId7"/>
    <p:sldId id="827" r:id="rId8"/>
    <p:sldId id="824" r:id="rId9"/>
    <p:sldId id="703" r:id="rId10"/>
  </p:sldIdLst>
  <p:sldSz cx="9144000" cy="6858000" type="screen4x3"/>
  <p:notesSz cx="7102475" cy="9388475"/>
  <p:defaultTextStyle>
    <a:defPPr>
      <a:defRPr lang="en-US"/>
    </a:defPPr>
    <a:lvl1pPr algn="l" rtl="0" fontAlgn="base">
      <a:spcBef>
        <a:spcPct val="0"/>
      </a:spcBef>
      <a:spcAft>
        <a:spcPct val="0"/>
      </a:spcAft>
      <a:defRPr sz="4800" kern="1200">
        <a:solidFill>
          <a:schemeClr val="tx1"/>
        </a:solidFill>
        <a:latin typeface="Times New Roman" pitchFamily="18" charset="0"/>
        <a:ea typeface="+mn-ea"/>
        <a:cs typeface="+mn-cs"/>
      </a:defRPr>
    </a:lvl1pPr>
    <a:lvl2pPr marL="457200" algn="l" rtl="0" fontAlgn="base">
      <a:spcBef>
        <a:spcPct val="0"/>
      </a:spcBef>
      <a:spcAft>
        <a:spcPct val="0"/>
      </a:spcAft>
      <a:defRPr sz="4800" kern="1200">
        <a:solidFill>
          <a:schemeClr val="tx1"/>
        </a:solidFill>
        <a:latin typeface="Times New Roman" pitchFamily="18" charset="0"/>
        <a:ea typeface="+mn-ea"/>
        <a:cs typeface="+mn-cs"/>
      </a:defRPr>
    </a:lvl2pPr>
    <a:lvl3pPr marL="914400" algn="l" rtl="0" fontAlgn="base">
      <a:spcBef>
        <a:spcPct val="0"/>
      </a:spcBef>
      <a:spcAft>
        <a:spcPct val="0"/>
      </a:spcAft>
      <a:defRPr sz="4800" kern="1200">
        <a:solidFill>
          <a:schemeClr val="tx1"/>
        </a:solidFill>
        <a:latin typeface="Times New Roman" pitchFamily="18" charset="0"/>
        <a:ea typeface="+mn-ea"/>
        <a:cs typeface="+mn-cs"/>
      </a:defRPr>
    </a:lvl3pPr>
    <a:lvl4pPr marL="1371600" algn="l" rtl="0" fontAlgn="base">
      <a:spcBef>
        <a:spcPct val="0"/>
      </a:spcBef>
      <a:spcAft>
        <a:spcPct val="0"/>
      </a:spcAft>
      <a:defRPr sz="4800" kern="1200">
        <a:solidFill>
          <a:schemeClr val="tx1"/>
        </a:solidFill>
        <a:latin typeface="Times New Roman" pitchFamily="18" charset="0"/>
        <a:ea typeface="+mn-ea"/>
        <a:cs typeface="+mn-cs"/>
      </a:defRPr>
    </a:lvl4pPr>
    <a:lvl5pPr marL="1828800" algn="l" rtl="0" fontAlgn="base">
      <a:spcBef>
        <a:spcPct val="0"/>
      </a:spcBef>
      <a:spcAft>
        <a:spcPct val="0"/>
      </a:spcAft>
      <a:defRPr sz="4800" kern="1200">
        <a:solidFill>
          <a:schemeClr val="tx1"/>
        </a:solidFill>
        <a:latin typeface="Times New Roman" pitchFamily="18" charset="0"/>
        <a:ea typeface="+mn-ea"/>
        <a:cs typeface="+mn-cs"/>
      </a:defRPr>
    </a:lvl5pPr>
    <a:lvl6pPr marL="2286000" algn="l" defTabSz="914400" rtl="0" eaLnBrk="1" latinLnBrk="0" hangingPunct="1">
      <a:defRPr sz="4800" kern="1200">
        <a:solidFill>
          <a:schemeClr val="tx1"/>
        </a:solidFill>
        <a:latin typeface="Times New Roman" pitchFamily="18" charset="0"/>
        <a:ea typeface="+mn-ea"/>
        <a:cs typeface="+mn-cs"/>
      </a:defRPr>
    </a:lvl6pPr>
    <a:lvl7pPr marL="2743200" algn="l" defTabSz="914400" rtl="0" eaLnBrk="1" latinLnBrk="0" hangingPunct="1">
      <a:defRPr sz="4800" kern="1200">
        <a:solidFill>
          <a:schemeClr val="tx1"/>
        </a:solidFill>
        <a:latin typeface="Times New Roman" pitchFamily="18" charset="0"/>
        <a:ea typeface="+mn-ea"/>
        <a:cs typeface="+mn-cs"/>
      </a:defRPr>
    </a:lvl7pPr>
    <a:lvl8pPr marL="3200400" algn="l" defTabSz="914400" rtl="0" eaLnBrk="1" latinLnBrk="0" hangingPunct="1">
      <a:defRPr sz="4800" kern="1200">
        <a:solidFill>
          <a:schemeClr val="tx1"/>
        </a:solidFill>
        <a:latin typeface="Times New Roman" pitchFamily="18" charset="0"/>
        <a:ea typeface="+mn-ea"/>
        <a:cs typeface="+mn-cs"/>
      </a:defRPr>
    </a:lvl8pPr>
    <a:lvl9pPr marL="3657600" algn="l" defTabSz="914400" rtl="0" eaLnBrk="1" latinLnBrk="0" hangingPunct="1">
      <a:defRPr sz="48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18" userDrawn="1">
          <p15:clr>
            <a:srgbClr val="A4A3A4"/>
          </p15:clr>
        </p15:guide>
        <p15:guide id="3" pos="2237"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ubrey-Ann Gilmore" initials="AG" lastIdx="6"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6666FF"/>
    <a:srgbClr val="FF00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64" autoAdjust="0"/>
    <p:restoredTop sz="77964" autoAdjust="0"/>
  </p:normalViewPr>
  <p:slideViewPr>
    <p:cSldViewPr>
      <p:cViewPr varScale="1">
        <p:scale>
          <a:sx n="50" d="100"/>
          <a:sy n="50" d="100"/>
        </p:scale>
        <p:origin x="1880" y="36"/>
      </p:cViewPr>
      <p:guideLst>
        <p:guide orient="horz" pos="2160"/>
        <p:guide pos="2880"/>
      </p:guideLst>
    </p:cSldViewPr>
  </p:slideViewPr>
  <p:outlineViewPr>
    <p:cViewPr>
      <p:scale>
        <a:sx n="33" d="100"/>
        <a:sy n="33" d="100"/>
      </p:scale>
      <p:origin x="0" y="28188"/>
    </p:cViewPr>
  </p:outlineViewPr>
  <p:notesTextViewPr>
    <p:cViewPr>
      <p:scale>
        <a:sx n="3" d="2"/>
        <a:sy n="3" d="2"/>
      </p:scale>
      <p:origin x="0" y="0"/>
    </p:cViewPr>
  </p:notesTextViewPr>
  <p:sorterViewPr>
    <p:cViewPr>
      <p:scale>
        <a:sx n="100" d="100"/>
        <a:sy n="100" d="100"/>
      </p:scale>
      <p:origin x="0" y="2394"/>
    </p:cViewPr>
  </p:sorterViewPr>
  <p:notesViewPr>
    <p:cSldViewPr>
      <p:cViewPr varScale="1">
        <p:scale>
          <a:sx n="86" d="100"/>
          <a:sy n="86" d="100"/>
        </p:scale>
        <p:origin x="-1926" y="-78"/>
      </p:cViewPr>
      <p:guideLst>
        <p:guide orient="horz" pos="2957"/>
        <p:guide pos="2218"/>
        <p:guide pos="2237"/>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bwMode="auto">
          <a:xfrm>
            <a:off x="0" y="2"/>
            <a:ext cx="3077739" cy="46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422" tIns="46710" rIns="93422" bIns="46710" numCol="1" anchor="t" anchorCtr="0" compatLnSpc="1">
            <a:prstTxWarp prst="textNoShape">
              <a:avLst/>
            </a:prstTxWarp>
          </a:bodyPr>
          <a:lstStyle>
            <a:lvl1pPr defTabSz="934305">
              <a:defRPr sz="1200"/>
            </a:lvl1pPr>
          </a:lstStyle>
          <a:p>
            <a:pPr>
              <a:defRPr/>
            </a:pPr>
            <a:endParaRPr lang="en-US"/>
          </a:p>
        </p:txBody>
      </p:sp>
      <p:sp>
        <p:nvSpPr>
          <p:cNvPr id="68611" name="Rectangle 3"/>
          <p:cNvSpPr>
            <a:spLocks noGrp="1" noChangeArrowheads="1"/>
          </p:cNvSpPr>
          <p:nvPr>
            <p:ph type="dt" sz="quarter" idx="1"/>
          </p:nvPr>
        </p:nvSpPr>
        <p:spPr bwMode="auto">
          <a:xfrm>
            <a:off x="4024738" y="2"/>
            <a:ext cx="3077739" cy="46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422" tIns="46710" rIns="93422" bIns="46710" numCol="1" anchor="t" anchorCtr="0" compatLnSpc="1">
            <a:prstTxWarp prst="textNoShape">
              <a:avLst/>
            </a:prstTxWarp>
          </a:bodyPr>
          <a:lstStyle>
            <a:lvl1pPr algn="r" defTabSz="934305">
              <a:defRPr sz="1200"/>
            </a:lvl1pPr>
          </a:lstStyle>
          <a:p>
            <a:pPr>
              <a:defRPr/>
            </a:pPr>
            <a:endParaRPr lang="en-US"/>
          </a:p>
        </p:txBody>
      </p:sp>
      <p:sp>
        <p:nvSpPr>
          <p:cNvPr id="68612" name="Rectangle 4"/>
          <p:cNvSpPr>
            <a:spLocks noGrp="1" noChangeArrowheads="1"/>
          </p:cNvSpPr>
          <p:nvPr>
            <p:ph type="ftr" sz="quarter" idx="2"/>
          </p:nvPr>
        </p:nvSpPr>
        <p:spPr bwMode="auto">
          <a:xfrm>
            <a:off x="0" y="8918892"/>
            <a:ext cx="3077739" cy="469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422" tIns="46710" rIns="93422" bIns="46710" numCol="1" anchor="b" anchorCtr="0" compatLnSpc="1">
            <a:prstTxWarp prst="textNoShape">
              <a:avLst/>
            </a:prstTxWarp>
          </a:bodyPr>
          <a:lstStyle>
            <a:lvl1pPr defTabSz="934305">
              <a:defRPr sz="1200"/>
            </a:lvl1pPr>
          </a:lstStyle>
          <a:p>
            <a:pPr>
              <a:defRPr/>
            </a:pPr>
            <a:endParaRPr lang="en-US"/>
          </a:p>
        </p:txBody>
      </p:sp>
      <p:sp>
        <p:nvSpPr>
          <p:cNvPr id="68613" name="Rectangle 5"/>
          <p:cNvSpPr>
            <a:spLocks noGrp="1" noChangeArrowheads="1"/>
          </p:cNvSpPr>
          <p:nvPr>
            <p:ph type="sldNum" sz="quarter" idx="3"/>
          </p:nvPr>
        </p:nvSpPr>
        <p:spPr bwMode="auto">
          <a:xfrm>
            <a:off x="4024738" y="8918892"/>
            <a:ext cx="3077739" cy="469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422" tIns="46710" rIns="93422" bIns="46710" numCol="1" anchor="b" anchorCtr="0" compatLnSpc="1">
            <a:prstTxWarp prst="textNoShape">
              <a:avLst/>
            </a:prstTxWarp>
          </a:bodyPr>
          <a:lstStyle>
            <a:lvl1pPr algn="r" defTabSz="934305">
              <a:defRPr sz="1200"/>
            </a:lvl1pPr>
          </a:lstStyle>
          <a:p>
            <a:pPr>
              <a:defRPr/>
            </a:pPr>
            <a:fld id="{32B94A9F-9586-402A-A170-CCA2A51347A4}" type="slidenum">
              <a:rPr lang="en-US"/>
              <a:pPr>
                <a:defRPr/>
              </a:pPr>
              <a:t>‹#›</a:t>
            </a:fld>
            <a:endParaRPr lang="en-US" dirty="0"/>
          </a:p>
        </p:txBody>
      </p:sp>
    </p:spTree>
    <p:extLst>
      <p:ext uri="{BB962C8B-B14F-4D97-AF65-F5344CB8AC3E}">
        <p14:creationId xmlns:p14="http://schemas.microsoft.com/office/powerpoint/2010/main" val="36401457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Rectangle 1026"/>
          <p:cNvSpPr>
            <a:spLocks noGrp="1" noChangeArrowheads="1"/>
          </p:cNvSpPr>
          <p:nvPr>
            <p:ph type="hdr" sz="quarter"/>
          </p:nvPr>
        </p:nvSpPr>
        <p:spPr bwMode="auto">
          <a:xfrm>
            <a:off x="0" y="2"/>
            <a:ext cx="3077739" cy="46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422" tIns="46710" rIns="93422" bIns="46710" numCol="1" anchor="t" anchorCtr="0" compatLnSpc="1">
            <a:prstTxWarp prst="textNoShape">
              <a:avLst/>
            </a:prstTxWarp>
          </a:bodyPr>
          <a:lstStyle>
            <a:lvl1pPr defTabSz="934305">
              <a:defRPr sz="1200"/>
            </a:lvl1pPr>
          </a:lstStyle>
          <a:p>
            <a:pPr>
              <a:defRPr/>
            </a:pPr>
            <a:endParaRPr lang="en-US"/>
          </a:p>
        </p:txBody>
      </p:sp>
      <p:sp>
        <p:nvSpPr>
          <p:cNvPr id="117763" name="Rectangle 1027"/>
          <p:cNvSpPr>
            <a:spLocks noGrp="1" noChangeArrowheads="1"/>
          </p:cNvSpPr>
          <p:nvPr>
            <p:ph type="dt" idx="1"/>
          </p:nvPr>
        </p:nvSpPr>
        <p:spPr bwMode="auto">
          <a:xfrm>
            <a:off x="4024738" y="2"/>
            <a:ext cx="3077739" cy="46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422" tIns="46710" rIns="93422" bIns="46710" numCol="1" anchor="t" anchorCtr="0" compatLnSpc="1">
            <a:prstTxWarp prst="textNoShape">
              <a:avLst/>
            </a:prstTxWarp>
          </a:bodyPr>
          <a:lstStyle>
            <a:lvl1pPr algn="r" defTabSz="934305">
              <a:defRPr sz="1200"/>
            </a:lvl1pPr>
          </a:lstStyle>
          <a:p>
            <a:pPr>
              <a:defRPr/>
            </a:pPr>
            <a:endParaRPr lang="en-US"/>
          </a:p>
        </p:txBody>
      </p:sp>
      <p:sp>
        <p:nvSpPr>
          <p:cNvPr id="74756" name="Rectangle 1028"/>
          <p:cNvSpPr>
            <a:spLocks noGrp="1" noRot="1" noChangeAspect="1" noChangeArrowheads="1" noTextEdit="1"/>
          </p:cNvSpPr>
          <p:nvPr>
            <p:ph type="sldImg" idx="2"/>
          </p:nvPr>
        </p:nvSpPr>
        <p:spPr bwMode="auto">
          <a:xfrm>
            <a:off x="1204913" y="703263"/>
            <a:ext cx="4694237" cy="35210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7765" name="Rectangle 1029"/>
          <p:cNvSpPr>
            <a:spLocks noGrp="1" noChangeArrowheads="1"/>
          </p:cNvSpPr>
          <p:nvPr>
            <p:ph type="body" sz="quarter" idx="3"/>
          </p:nvPr>
        </p:nvSpPr>
        <p:spPr bwMode="auto">
          <a:xfrm>
            <a:off x="946998" y="4460256"/>
            <a:ext cx="5208482" cy="4224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422" tIns="46710" rIns="93422" bIns="4671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7766" name="Rectangle 1030"/>
          <p:cNvSpPr>
            <a:spLocks noGrp="1" noChangeArrowheads="1"/>
          </p:cNvSpPr>
          <p:nvPr>
            <p:ph type="ftr" sz="quarter" idx="4"/>
          </p:nvPr>
        </p:nvSpPr>
        <p:spPr bwMode="auto">
          <a:xfrm>
            <a:off x="0" y="8918892"/>
            <a:ext cx="3077739" cy="469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422" tIns="46710" rIns="93422" bIns="46710" numCol="1" anchor="b" anchorCtr="0" compatLnSpc="1">
            <a:prstTxWarp prst="textNoShape">
              <a:avLst/>
            </a:prstTxWarp>
          </a:bodyPr>
          <a:lstStyle>
            <a:lvl1pPr defTabSz="934305">
              <a:defRPr sz="1200"/>
            </a:lvl1pPr>
          </a:lstStyle>
          <a:p>
            <a:pPr>
              <a:defRPr/>
            </a:pPr>
            <a:endParaRPr lang="en-US"/>
          </a:p>
        </p:txBody>
      </p:sp>
      <p:sp>
        <p:nvSpPr>
          <p:cNvPr id="117767" name="Rectangle 1031"/>
          <p:cNvSpPr>
            <a:spLocks noGrp="1" noChangeArrowheads="1"/>
          </p:cNvSpPr>
          <p:nvPr>
            <p:ph type="sldNum" sz="quarter" idx="5"/>
          </p:nvPr>
        </p:nvSpPr>
        <p:spPr bwMode="auto">
          <a:xfrm>
            <a:off x="4024738" y="8918892"/>
            <a:ext cx="3077739" cy="469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422" tIns="46710" rIns="93422" bIns="46710" numCol="1" anchor="b" anchorCtr="0" compatLnSpc="1">
            <a:prstTxWarp prst="textNoShape">
              <a:avLst/>
            </a:prstTxWarp>
          </a:bodyPr>
          <a:lstStyle>
            <a:lvl1pPr algn="r" defTabSz="934305">
              <a:defRPr sz="1200"/>
            </a:lvl1pPr>
          </a:lstStyle>
          <a:p>
            <a:pPr>
              <a:defRPr/>
            </a:pPr>
            <a:fld id="{C67B5536-7342-4511-A579-37832B0D2DC6}" type="slidenum">
              <a:rPr lang="en-US"/>
              <a:pPr>
                <a:defRPr/>
              </a:pPr>
              <a:t>‹#›</a:t>
            </a:fld>
            <a:endParaRPr lang="en-US" dirty="0"/>
          </a:p>
        </p:txBody>
      </p:sp>
    </p:spTree>
    <p:extLst>
      <p:ext uri="{BB962C8B-B14F-4D97-AF65-F5344CB8AC3E}">
        <p14:creationId xmlns:p14="http://schemas.microsoft.com/office/powerpoint/2010/main" val="28317280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and thank you for joining us for today’s CDBG Over Coffee. Today’s topic is Request for Payment in TDA GO! I’m Jeanette Chardon-Martinez and I am Contract Specialist for the Texas Community Development Block Grant Program. Also joining me on the line are my colleagues:</a:t>
            </a:r>
          </a:p>
          <a:p>
            <a:endParaRPr lang="en-US" dirty="0"/>
          </a:p>
          <a:p>
            <a:r>
              <a:rPr lang="en-US" dirty="0"/>
              <a:t>A couple housekeeping items before we get started.</a:t>
            </a:r>
          </a:p>
          <a:p>
            <a:r>
              <a:rPr lang="en-US" dirty="0"/>
              <a:t>Please mute your lines and feel free to use the chat feature to ask questions. We’ll also take general questions after the presentation, but if you have project- or community-specific questions, please reach out via email.</a:t>
            </a:r>
          </a:p>
          <a:p>
            <a:endParaRPr lang="en-US" dirty="0"/>
          </a:p>
          <a:p>
            <a:r>
              <a:rPr lang="en-US" dirty="0"/>
              <a:t>Let’s get started!</a:t>
            </a:r>
          </a:p>
        </p:txBody>
      </p:sp>
      <p:sp>
        <p:nvSpPr>
          <p:cNvPr id="4" name="Slide Number Placeholder 3"/>
          <p:cNvSpPr>
            <a:spLocks noGrp="1"/>
          </p:cNvSpPr>
          <p:nvPr>
            <p:ph type="sldNum" sz="quarter" idx="10"/>
          </p:nvPr>
        </p:nvSpPr>
        <p:spPr/>
        <p:txBody>
          <a:bodyPr/>
          <a:lstStyle/>
          <a:p>
            <a:fld id="{ECF27955-A58F-4341-BA09-A8D5D0747E8E}" type="slidenum">
              <a:rPr lang="en-US" smtClean="0"/>
              <a:t>1</a:t>
            </a:fld>
            <a:endParaRPr lang="en-US"/>
          </a:p>
        </p:txBody>
      </p:sp>
    </p:spTree>
    <p:extLst>
      <p:ext uri="{BB962C8B-B14F-4D97-AF65-F5344CB8AC3E}">
        <p14:creationId xmlns:p14="http://schemas.microsoft.com/office/powerpoint/2010/main" val="1602083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After logging in TDA GO! Go to the navigation bar and click on Searches. On this page you will be able to type your grant agreement name and find the contract. </a:t>
            </a:r>
          </a:p>
          <a:p>
            <a:endParaRPr lang="en-US" baseline="0" dirty="0"/>
          </a:p>
        </p:txBody>
      </p:sp>
      <p:sp>
        <p:nvSpPr>
          <p:cNvPr id="4" name="Slide Number Placeholder 3"/>
          <p:cNvSpPr>
            <a:spLocks noGrp="1"/>
          </p:cNvSpPr>
          <p:nvPr>
            <p:ph type="sldNum" sz="quarter" idx="10"/>
          </p:nvPr>
        </p:nvSpPr>
        <p:spPr/>
        <p:txBody>
          <a:bodyPr/>
          <a:lstStyle/>
          <a:p>
            <a:fld id="{90A1B886-8946-4D9C-BABD-17B13655BA5E}" type="slidenum">
              <a:rPr lang="en-US" smtClean="0"/>
              <a:t>2</a:t>
            </a:fld>
            <a:endParaRPr lang="en-US"/>
          </a:p>
        </p:txBody>
      </p:sp>
    </p:spTree>
    <p:extLst>
      <p:ext uri="{BB962C8B-B14F-4D97-AF65-F5344CB8AC3E}">
        <p14:creationId xmlns:p14="http://schemas.microsoft.com/office/powerpoint/2010/main" val="319069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7981">
              <a:defRPr/>
            </a:pPr>
            <a:r>
              <a:rPr lang="en-US" dirty="0">
                <a:latin typeface="Arial Nova" panose="020B0504020202020204" pitchFamily="34" charset="0"/>
              </a:rPr>
              <a:t>Once you have located your grant agreement, on the side bar, navigate to the Related Documents tab and select Initiate Related Document.  In the pop window that appears, ensure that the correct Parent (Grant) Number is selected. Next, under the Available Documents field, select Payment Request and click on the Create button. </a:t>
            </a:r>
          </a:p>
        </p:txBody>
      </p:sp>
      <p:sp>
        <p:nvSpPr>
          <p:cNvPr id="4" name="Slide Number Placeholder 3"/>
          <p:cNvSpPr>
            <a:spLocks noGrp="1"/>
          </p:cNvSpPr>
          <p:nvPr>
            <p:ph type="sldNum" sz="quarter" idx="10"/>
          </p:nvPr>
        </p:nvSpPr>
        <p:spPr/>
        <p:txBody>
          <a:bodyPr/>
          <a:lstStyle/>
          <a:p>
            <a:fld id="{90A1B886-8946-4D9C-BABD-17B13655BA5E}" type="slidenum">
              <a:rPr lang="en-US" smtClean="0"/>
              <a:t>3</a:t>
            </a:fld>
            <a:endParaRPr lang="en-US"/>
          </a:p>
        </p:txBody>
      </p:sp>
    </p:spTree>
    <p:extLst>
      <p:ext uri="{BB962C8B-B14F-4D97-AF65-F5344CB8AC3E}">
        <p14:creationId xmlns:p14="http://schemas.microsoft.com/office/powerpoint/2010/main" val="410365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7981">
              <a:defRPr/>
            </a:pPr>
            <a:r>
              <a:rPr lang="en-US" dirty="0"/>
              <a:t>Now, you are in the CDBG Payment Request Summary page. Make sure to review the Summary page to confirm the balance available for each detailed budget row. </a:t>
            </a:r>
          </a:p>
          <a:p>
            <a:pPr defTabSz="927981">
              <a:defRPr/>
            </a:pPr>
            <a:r>
              <a:rPr lang="en-US" dirty="0"/>
              <a:t>Your budget might look slightly different then the one submitted in your application. TDA staff may separate an activity budget into two or more separates rows in this table to more accurately document the funds allocated to the project and the appropriate codes. </a:t>
            </a:r>
          </a:p>
          <a:p>
            <a:pPr defTabSz="927981">
              <a:defRPr/>
            </a:pPr>
            <a:r>
              <a:rPr lang="en-US" dirty="0">
                <a:latin typeface="Arial Nova" panose="020B0504020202020204" pitchFamily="34" charset="0"/>
              </a:rPr>
              <a:t>Once review is completed, go ahead and click on the Itemized Invoices List.</a:t>
            </a:r>
            <a:endParaRPr lang="en-US" b="0" dirty="0"/>
          </a:p>
        </p:txBody>
      </p:sp>
      <p:sp>
        <p:nvSpPr>
          <p:cNvPr id="4" name="Slide Number Placeholder 3"/>
          <p:cNvSpPr>
            <a:spLocks noGrp="1"/>
          </p:cNvSpPr>
          <p:nvPr>
            <p:ph type="sldNum" sz="quarter" idx="10"/>
          </p:nvPr>
        </p:nvSpPr>
        <p:spPr/>
        <p:txBody>
          <a:bodyPr/>
          <a:lstStyle/>
          <a:p>
            <a:fld id="{90A1B886-8946-4D9C-BABD-17B13655BA5E}" type="slidenum">
              <a:rPr lang="en-US" smtClean="0"/>
              <a:t>4</a:t>
            </a:fld>
            <a:endParaRPr lang="en-US"/>
          </a:p>
        </p:txBody>
      </p:sp>
    </p:spTree>
    <p:extLst>
      <p:ext uri="{BB962C8B-B14F-4D97-AF65-F5344CB8AC3E}">
        <p14:creationId xmlns:p14="http://schemas.microsoft.com/office/powerpoint/2010/main" val="4271909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is the Service Period. Enter the earliest and latest dates covered by the invoices included in this payment request. </a:t>
            </a:r>
          </a:p>
          <a:p>
            <a:r>
              <a:rPr lang="en-US" dirty="0"/>
              <a:t>Underneath is the RTI – This field will be left blank.  </a:t>
            </a:r>
          </a:p>
          <a:p>
            <a:r>
              <a:rPr lang="en-US" dirty="0"/>
              <a:t>If this is a Final Payment – Select YES only if the balance for all detailed budget rows is $0.00, or if the Grant Recipient intends to deobligate the balances remaining. The final decision on deobligation of funds will be made during the closeout process, but this response on the payment request helps TDA provide technical assistance and make funding decisions. </a:t>
            </a:r>
          </a:p>
          <a:p>
            <a:r>
              <a:rPr lang="en-US" dirty="0"/>
              <a:t>When ready to enter the amounts, enter the amount of each invoice to be included in the payment request. Create a new row by selecting +. </a:t>
            </a:r>
          </a:p>
          <a:p>
            <a:r>
              <a:rPr lang="en-US" dirty="0"/>
              <a:t>For EXAMPLE: If you only have one invoice for administration for the month of March, create one a row for the invoice, but let's say you have two invoices for engineer one for March and one for April, now you will create one row for the March invoice and a second row for the April. Make sure to enter the correct invoice number and amount on the row. Do NOT subtotal invoices even if for the same payee, unless directed to do so. </a:t>
            </a:r>
          </a:p>
          <a:p>
            <a:r>
              <a:rPr lang="en-US" dirty="0"/>
              <a:t>When an invoice has multiple cost category, you will need to select the appropriate category for each invoice based on the detailed budget row.</a:t>
            </a:r>
          </a:p>
          <a:p>
            <a:r>
              <a:rPr lang="en-US" dirty="0"/>
              <a:t>For EXAMPLE: If a construction invoice includes costs for Activity 03J Water/Sewer and Activity 14A Rehab Utility Connection, create two rows—the grant amount requested and match amount fields for the row where the 03J cost category is selected must only include 03J costs, while the row with 14A selected must include the 14A costs only in these two fields. </a:t>
            </a:r>
          </a:p>
          <a:p>
            <a:r>
              <a:rPr lang="en-US" dirty="0"/>
              <a:t> Upload invoices or similar backup documentation to support each row listed. You can use the same invoice, but do not use the same label name. EXAMPLE: Construction 1, Construction 2, Engineering 1, Engineering 2. </a:t>
            </a:r>
          </a:p>
          <a:p>
            <a:r>
              <a:rPr lang="en-US" dirty="0"/>
              <a:t> Select the Save button in the upper right corner of page, then </a:t>
            </a:r>
          </a:p>
          <a:p>
            <a:r>
              <a:rPr lang="en-US" dirty="0"/>
              <a:t> Select the CDBG Payment Request Summary tab. Verify that balances appear as expected. </a:t>
            </a:r>
          </a:p>
        </p:txBody>
      </p:sp>
      <p:sp>
        <p:nvSpPr>
          <p:cNvPr id="4" name="Slide Number Placeholder 3"/>
          <p:cNvSpPr>
            <a:spLocks noGrp="1"/>
          </p:cNvSpPr>
          <p:nvPr>
            <p:ph type="sldNum" sz="quarter" idx="10"/>
          </p:nvPr>
        </p:nvSpPr>
        <p:spPr/>
        <p:txBody>
          <a:bodyPr/>
          <a:lstStyle/>
          <a:p>
            <a:fld id="{90A1B886-8946-4D9C-BABD-17B13655BA5E}" type="slidenum">
              <a:rPr lang="en-US" smtClean="0"/>
              <a:t>5</a:t>
            </a:fld>
            <a:endParaRPr lang="en-US"/>
          </a:p>
        </p:txBody>
      </p:sp>
    </p:spTree>
    <p:extLst>
      <p:ext uri="{BB962C8B-B14F-4D97-AF65-F5344CB8AC3E}">
        <p14:creationId xmlns:p14="http://schemas.microsoft.com/office/powerpoint/2010/main" val="4260705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7981">
              <a:defRPr/>
            </a:pPr>
            <a:endParaRPr lang="en-US" dirty="0"/>
          </a:p>
        </p:txBody>
      </p:sp>
      <p:sp>
        <p:nvSpPr>
          <p:cNvPr id="4" name="Slide Number Placeholder 3"/>
          <p:cNvSpPr>
            <a:spLocks noGrp="1"/>
          </p:cNvSpPr>
          <p:nvPr>
            <p:ph type="sldNum" sz="quarter" idx="10"/>
          </p:nvPr>
        </p:nvSpPr>
        <p:spPr/>
        <p:txBody>
          <a:bodyPr/>
          <a:lstStyle/>
          <a:p>
            <a:fld id="{90A1B886-8946-4D9C-BABD-17B13655BA5E}" type="slidenum">
              <a:rPr lang="en-US" smtClean="0"/>
              <a:t>6</a:t>
            </a:fld>
            <a:endParaRPr lang="en-US"/>
          </a:p>
        </p:txBody>
      </p:sp>
    </p:spTree>
    <p:extLst>
      <p:ext uri="{BB962C8B-B14F-4D97-AF65-F5344CB8AC3E}">
        <p14:creationId xmlns:p14="http://schemas.microsoft.com/office/powerpoint/2010/main" val="690817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7981">
              <a:defRPr/>
            </a:pPr>
            <a:r>
              <a:rPr lang="en-US" dirty="0"/>
              <a:t>All backup documentation that will justify a payment for each activity, including matching funds, must be uploaded to TDA-GO. </a:t>
            </a:r>
          </a:p>
          <a:p>
            <a:pPr defTabSz="927981">
              <a:defRPr/>
            </a:pPr>
            <a:r>
              <a:rPr lang="en-US" dirty="0"/>
              <a:t> All costs must be supported by invoices or similar documentation, which include information regarding the vendor, Grant Recipient, grant agreement number, invoice date, invoice number, service delivery dates (from and from), quantity, price, percentage complete (if applicable), detailed description of goods or services, previously invoiced amount (if applicable), and current amount due. </a:t>
            </a:r>
          </a:p>
          <a:p>
            <a:pPr defTabSz="927981">
              <a:defRPr/>
            </a:pPr>
            <a:r>
              <a:rPr lang="en-US" dirty="0"/>
              <a:t> Backup documentation included with a payment request must include enough information to confirm that an item is eligible under the TxCDBG grant agreement and that the work billed has been completed. </a:t>
            </a:r>
          </a:p>
          <a:p>
            <a:pPr defTabSz="927981">
              <a:defRPr/>
            </a:pPr>
            <a:r>
              <a:rPr lang="en-US" dirty="0"/>
              <a:t> Invoices that include costs related to two or more activity budgets, including match, the invoice must clearly indicate how the costs were allocated to the appropriate activity budgets. EXAMPLE: For an invoice that includes both Activity 03J and Activity 14A work, the Grant Recipient might mark with highlighter the specific construction line items that are assigned to the 14A activity budget.</a:t>
            </a:r>
          </a:p>
          <a:p>
            <a:endParaRPr lang="en-US" dirty="0"/>
          </a:p>
        </p:txBody>
      </p:sp>
      <p:sp>
        <p:nvSpPr>
          <p:cNvPr id="4" name="Slide Number Placeholder 3"/>
          <p:cNvSpPr>
            <a:spLocks noGrp="1"/>
          </p:cNvSpPr>
          <p:nvPr>
            <p:ph type="sldNum" sz="quarter" idx="5"/>
          </p:nvPr>
        </p:nvSpPr>
        <p:spPr/>
        <p:txBody>
          <a:bodyPr/>
          <a:lstStyle/>
          <a:p>
            <a:pPr>
              <a:defRPr/>
            </a:pPr>
            <a:fld id="{C67B5536-7342-4511-A579-37832B0D2DC6}" type="slidenum">
              <a:rPr lang="en-US" smtClean="0"/>
              <a:pPr>
                <a:defRPr/>
              </a:pPr>
              <a:t>7</a:t>
            </a:fld>
            <a:endParaRPr lang="en-US" dirty="0"/>
          </a:p>
        </p:txBody>
      </p:sp>
    </p:spTree>
    <p:extLst>
      <p:ext uri="{BB962C8B-B14F-4D97-AF65-F5344CB8AC3E}">
        <p14:creationId xmlns:p14="http://schemas.microsoft.com/office/powerpoint/2010/main" val="1525174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7981">
              <a:defRPr/>
            </a:pPr>
            <a:r>
              <a:rPr lang="en-US" dirty="0"/>
              <a:t>Navigate to Status Options in left navigation and select Request for Payment Submitted</a:t>
            </a:r>
            <a:r>
              <a:rPr lang="en-US"/>
              <a:t>. </a:t>
            </a:r>
            <a:endParaRPr lang="en-US" dirty="0"/>
          </a:p>
          <a:p>
            <a:pPr defTabSz="927981">
              <a:defRPr/>
            </a:pPr>
            <a:r>
              <a:rPr lang="en-US" dirty="0"/>
              <a:t>TDA staff will review the payment request promptly. If TDA staff identifies minor revisions to the data, staff may make certain adjustments and note those changes in the TDA Comments box. </a:t>
            </a:r>
          </a:p>
          <a:p>
            <a:pPr defTabSz="927981">
              <a:defRPr/>
            </a:pPr>
            <a:r>
              <a:rPr lang="en-US" dirty="0"/>
              <a:t>EXAMPLE: The payment request exceeds a funding threshold that has not been satisfied, but the costs are otherwise eligible, the Grant Specialist will reduce the grant amount requested and note the amount which may be claimed on subsequent payments. If costs included on the reported invoice are not eligible for the TxCDBG program, TDA staff will indicate by noting the disallowed amount in the appropriate column and reducing the grant amount requested. Under no circumstances will any TDA staff member increase the amount of grant funds requested on behalf of the Grant Recipient. If additional costs can be claimed, TDA staff may return the payment request to be revised and recertified by the Grant Recipient. </a:t>
            </a:r>
            <a:endParaRPr lang="en-US" dirty="0">
              <a:latin typeface="Arial Nova" panose="020B0504020202020204" pitchFamily="34" charset="0"/>
            </a:endParaRPr>
          </a:p>
        </p:txBody>
      </p:sp>
      <p:sp>
        <p:nvSpPr>
          <p:cNvPr id="4" name="Slide Number Placeholder 3"/>
          <p:cNvSpPr>
            <a:spLocks noGrp="1"/>
          </p:cNvSpPr>
          <p:nvPr>
            <p:ph type="sldNum" sz="quarter" idx="10"/>
          </p:nvPr>
        </p:nvSpPr>
        <p:spPr/>
        <p:txBody>
          <a:bodyPr/>
          <a:lstStyle/>
          <a:p>
            <a:fld id="{90A1B886-8946-4D9C-BABD-17B13655BA5E}" type="slidenum">
              <a:rPr lang="en-US" smtClean="0"/>
              <a:t>8</a:t>
            </a:fld>
            <a:endParaRPr lang="en-US"/>
          </a:p>
        </p:txBody>
      </p:sp>
    </p:spTree>
    <p:extLst>
      <p:ext uri="{BB962C8B-B14F-4D97-AF65-F5344CB8AC3E}">
        <p14:creationId xmlns:p14="http://schemas.microsoft.com/office/powerpoint/2010/main" val="408251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 payment request has been submitted, the Grant Recipient may check the status of the request in TDA-GO by navigating to the same payment request. The document landing page will include the current status of the request. </a:t>
            </a:r>
          </a:p>
        </p:txBody>
      </p:sp>
      <p:sp>
        <p:nvSpPr>
          <p:cNvPr id="4" name="Slide Number Placeholder 3"/>
          <p:cNvSpPr>
            <a:spLocks noGrp="1"/>
          </p:cNvSpPr>
          <p:nvPr>
            <p:ph type="sldNum" sz="quarter" idx="10"/>
          </p:nvPr>
        </p:nvSpPr>
        <p:spPr/>
        <p:txBody>
          <a:bodyPr/>
          <a:lstStyle/>
          <a:p>
            <a:fld id="{90A1B886-8946-4D9C-BABD-17B13655BA5E}" type="slidenum">
              <a:rPr lang="en-US" smtClean="0"/>
              <a:t>9</a:t>
            </a:fld>
            <a:endParaRPr lang="en-US"/>
          </a:p>
        </p:txBody>
      </p:sp>
    </p:spTree>
    <p:extLst>
      <p:ext uri="{BB962C8B-B14F-4D97-AF65-F5344CB8AC3E}">
        <p14:creationId xmlns:p14="http://schemas.microsoft.com/office/powerpoint/2010/main" val="1184528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Slide &lt;#&gt; of</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C333A467-4077-42B4-BD64-4B370ED5E440}" type="slidenum">
              <a:rPr lang="en-US" smtClean="0"/>
              <a:pPr>
                <a:defRPr/>
              </a:pPr>
              <a:t>‹#›</a:t>
            </a:fld>
            <a:endParaRPr lang="en-US" dirty="0"/>
          </a:p>
        </p:txBody>
      </p:sp>
    </p:spTree>
    <p:extLst>
      <p:ext uri="{BB962C8B-B14F-4D97-AF65-F5344CB8AC3E}">
        <p14:creationId xmlns:p14="http://schemas.microsoft.com/office/powerpoint/2010/main" val="217375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Slide &lt;#&gt; of</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85007C3E-3F5D-48E0-8D54-D3D4003785C0}" type="slidenum">
              <a:rPr lang="en-US" smtClean="0"/>
              <a:pPr>
                <a:defRPr/>
              </a:pPr>
              <a:t>‹#›</a:t>
            </a:fld>
            <a:endParaRPr lang="en-US" dirty="0"/>
          </a:p>
        </p:txBody>
      </p:sp>
    </p:spTree>
    <p:extLst>
      <p:ext uri="{BB962C8B-B14F-4D97-AF65-F5344CB8AC3E}">
        <p14:creationId xmlns:p14="http://schemas.microsoft.com/office/powerpoint/2010/main" val="2796379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Slide &lt;#&gt; of</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40AE6785-233F-4ED1-9B95-A1331D4934D8}" type="slidenum">
              <a:rPr lang="en-US" smtClean="0"/>
              <a:pPr>
                <a:defRPr/>
              </a:pPr>
              <a:t>‹#›</a:t>
            </a:fld>
            <a:endParaRPr lang="en-US" dirty="0"/>
          </a:p>
        </p:txBody>
      </p:sp>
    </p:spTree>
    <p:extLst>
      <p:ext uri="{BB962C8B-B14F-4D97-AF65-F5344CB8AC3E}">
        <p14:creationId xmlns:p14="http://schemas.microsoft.com/office/powerpoint/2010/main" val="2577629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95B2E8C-8F2B-42F6-939E-179B4C34678C}" type="datetimeFigureOut">
              <a:rPr lang="en-US" smtClean="0"/>
              <a:t>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8A16CCC6-14F3-4CE3-B8D9-9B1F218C7462}" type="slidenum">
              <a:rPr lang="en-US" smtClean="0"/>
              <a:pPr>
                <a:defRPr/>
              </a:pPr>
              <a:t>‹#›</a:t>
            </a:fld>
            <a:endParaRPr lang="en-US" dirty="0"/>
          </a:p>
        </p:txBody>
      </p:sp>
    </p:spTree>
    <p:extLst>
      <p:ext uri="{BB962C8B-B14F-4D97-AF65-F5344CB8AC3E}">
        <p14:creationId xmlns:p14="http://schemas.microsoft.com/office/powerpoint/2010/main" val="463066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Slide &lt;#&gt; of</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1804F898-55BD-4336-8C23-AFAF3D2DC9A4}" type="slidenum">
              <a:rPr lang="en-US" smtClean="0"/>
              <a:pPr>
                <a:defRPr/>
              </a:pPr>
              <a:t>‹#›</a:t>
            </a:fld>
            <a:endParaRPr lang="en-US" dirty="0"/>
          </a:p>
        </p:txBody>
      </p:sp>
    </p:spTree>
    <p:extLst>
      <p:ext uri="{BB962C8B-B14F-4D97-AF65-F5344CB8AC3E}">
        <p14:creationId xmlns:p14="http://schemas.microsoft.com/office/powerpoint/2010/main" val="1533452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Slide &lt;#&gt; of</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AA490D8C-341B-4586-8F95-E64429690972}" type="slidenum">
              <a:rPr lang="en-US" smtClean="0"/>
              <a:pPr>
                <a:defRPr/>
              </a:pPr>
              <a:t>‹#›</a:t>
            </a:fld>
            <a:endParaRPr lang="en-US" dirty="0"/>
          </a:p>
        </p:txBody>
      </p:sp>
    </p:spTree>
    <p:extLst>
      <p:ext uri="{BB962C8B-B14F-4D97-AF65-F5344CB8AC3E}">
        <p14:creationId xmlns:p14="http://schemas.microsoft.com/office/powerpoint/2010/main" val="42832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8" name="Footer Placeholder 7"/>
          <p:cNvSpPr>
            <a:spLocks noGrp="1"/>
          </p:cNvSpPr>
          <p:nvPr>
            <p:ph type="ftr" sz="quarter" idx="11"/>
          </p:nvPr>
        </p:nvSpPr>
        <p:spPr/>
        <p:txBody>
          <a:bodyPr/>
          <a:lstStyle/>
          <a:p>
            <a:pPr>
              <a:defRPr/>
            </a:pPr>
            <a:r>
              <a:rPr lang="en-US"/>
              <a:t>Slide &lt;#&gt; of</a:t>
            </a: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a:defRPr/>
            </a:pPr>
            <a:fld id="{57652E8E-824C-4635-A0D4-26F6258DC4C5}" type="slidenum">
              <a:rPr lang="en-US" smtClean="0"/>
              <a:pPr>
                <a:defRPr/>
              </a:pPr>
              <a:t>‹#›</a:t>
            </a:fld>
            <a:endParaRPr lang="en-US" dirty="0"/>
          </a:p>
        </p:txBody>
      </p:sp>
    </p:spTree>
    <p:extLst>
      <p:ext uri="{BB962C8B-B14F-4D97-AF65-F5344CB8AC3E}">
        <p14:creationId xmlns:p14="http://schemas.microsoft.com/office/powerpoint/2010/main" val="3507664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4" name="Footer Placeholder 3"/>
          <p:cNvSpPr>
            <a:spLocks noGrp="1"/>
          </p:cNvSpPr>
          <p:nvPr>
            <p:ph type="ftr" sz="quarter" idx="11"/>
          </p:nvPr>
        </p:nvSpPr>
        <p:spPr/>
        <p:txBody>
          <a:bodyPr/>
          <a:lstStyle/>
          <a:p>
            <a:pPr>
              <a:defRPr/>
            </a:pPr>
            <a:r>
              <a:rPr lang="en-US"/>
              <a:t>Slide &lt;#&gt; of</a:t>
            </a: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a:defRPr/>
            </a:pPr>
            <a:fld id="{E4AC3DBC-80C4-42C5-9205-C6C47B097FD6}" type="slidenum">
              <a:rPr lang="en-US" smtClean="0"/>
              <a:pPr>
                <a:defRPr/>
              </a:pPr>
              <a:t>‹#›</a:t>
            </a:fld>
            <a:endParaRPr lang="en-US" dirty="0"/>
          </a:p>
        </p:txBody>
      </p:sp>
    </p:spTree>
    <p:extLst>
      <p:ext uri="{BB962C8B-B14F-4D97-AF65-F5344CB8AC3E}">
        <p14:creationId xmlns:p14="http://schemas.microsoft.com/office/powerpoint/2010/main" val="1371145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E95B2E8C-8F2B-42F6-939E-179B4C34678C}" type="datetimeFigureOut">
              <a:rPr lang="en-US" smtClean="0"/>
              <a:t>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a:defRPr/>
            </a:pPr>
            <a:fld id="{11DE3553-A525-4E9F-AA24-642396A8CC25}" type="slidenum">
              <a:rPr lang="en-US" smtClean="0"/>
              <a:pPr>
                <a:defRPr/>
              </a:pPr>
              <a:t>‹#›</a:t>
            </a:fld>
            <a:endParaRPr lang="en-US" dirty="0"/>
          </a:p>
        </p:txBody>
      </p:sp>
    </p:spTree>
    <p:extLst>
      <p:ext uri="{BB962C8B-B14F-4D97-AF65-F5344CB8AC3E}">
        <p14:creationId xmlns:p14="http://schemas.microsoft.com/office/powerpoint/2010/main" val="505931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Slide &lt;#&gt; of</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1743D7E2-C1EB-4313-9BBF-7397D87A278A}" type="slidenum">
              <a:rPr lang="en-US" smtClean="0"/>
              <a:pPr>
                <a:defRPr/>
              </a:pPr>
              <a:t>‹#›</a:t>
            </a:fld>
            <a:endParaRPr lang="en-US" dirty="0"/>
          </a:p>
        </p:txBody>
      </p:sp>
    </p:spTree>
    <p:extLst>
      <p:ext uri="{BB962C8B-B14F-4D97-AF65-F5344CB8AC3E}">
        <p14:creationId xmlns:p14="http://schemas.microsoft.com/office/powerpoint/2010/main" val="2367311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Slide &lt;#&gt; of</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78A53B6B-8A30-4F31-A802-687EBA151BC2}" type="slidenum">
              <a:rPr lang="en-US" smtClean="0"/>
              <a:pPr>
                <a:defRPr/>
              </a:pPr>
              <a:t>‹#›</a:t>
            </a:fld>
            <a:endParaRPr lang="en-US" dirty="0"/>
          </a:p>
        </p:txBody>
      </p:sp>
    </p:spTree>
    <p:extLst>
      <p:ext uri="{BB962C8B-B14F-4D97-AF65-F5344CB8AC3E}">
        <p14:creationId xmlns:p14="http://schemas.microsoft.com/office/powerpoint/2010/main" val="4183480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7332268"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Slide &lt;#&gt; of</a:t>
            </a:r>
          </a:p>
        </p:txBody>
      </p:sp>
      <p:sp>
        <p:nvSpPr>
          <p:cNvPr id="7" name="Rectangle 6"/>
          <p:cNvSpPr/>
          <p:nvPr userDrawn="1"/>
        </p:nvSpPr>
        <p:spPr>
          <a:xfrm>
            <a:off x="7789468" y="0"/>
            <a:ext cx="1354532" cy="6858000"/>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a:p>
        </p:txBody>
      </p:sp>
      <p:sp>
        <p:nvSpPr>
          <p:cNvPr id="9" name="Rectangle 8"/>
          <p:cNvSpPr/>
          <p:nvPr userDrawn="1"/>
        </p:nvSpPr>
        <p:spPr>
          <a:xfrm>
            <a:off x="0" y="1140597"/>
            <a:ext cx="6553200" cy="45719"/>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endParaRPr lang="en-US">
              <a:solidFill>
                <a:schemeClr val="accent1"/>
              </a:solidFill>
            </a:endParaRPr>
          </a:p>
        </p:txBody>
      </p:sp>
      <p:pic>
        <p:nvPicPr>
          <p:cNvPr id="10" name="Picture 9"/>
          <p:cNvPicPr>
            <a:picLocks noChangeAspect="1"/>
          </p:cNvPicPr>
          <p:nvPr userDrawn="1"/>
        </p:nvPicPr>
        <p:blipFill rotWithShape="1">
          <a:blip r:embed="rId13" cstate="email">
            <a:extLst>
              <a:ext uri="{28A0092B-C50C-407E-A947-70E740481C1C}">
                <a14:useLocalDpi xmlns:a14="http://schemas.microsoft.com/office/drawing/2010/main" val="0"/>
              </a:ext>
            </a:extLst>
          </a:blip>
          <a:srcRect l="38493" r="39019" b="35272"/>
          <a:stretch/>
        </p:blipFill>
        <p:spPr>
          <a:xfrm>
            <a:off x="-16616" y="219631"/>
            <a:ext cx="931679" cy="863989"/>
          </a:xfrm>
          <a:prstGeom prst="rect">
            <a:avLst/>
          </a:prstGeom>
        </p:spPr>
      </p:pic>
    </p:spTree>
    <p:extLst>
      <p:ext uri="{BB962C8B-B14F-4D97-AF65-F5344CB8AC3E}">
        <p14:creationId xmlns:p14="http://schemas.microsoft.com/office/powerpoint/2010/main" val="2306228137"/>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3474" y="-15240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a:p>
        </p:txBody>
      </p:sp>
      <p:sp>
        <p:nvSpPr>
          <p:cNvPr id="5" name="Rectangle 4"/>
          <p:cNvSpPr/>
          <p:nvPr/>
        </p:nvSpPr>
        <p:spPr>
          <a:xfrm>
            <a:off x="0" y="4307306"/>
            <a:ext cx="9144000" cy="2550695"/>
          </a:xfrm>
          <a:prstGeom prst="rect">
            <a:avLst/>
          </a:prstGeom>
          <a:solidFill>
            <a:srgbClr val="2C318D"/>
          </a:solidFill>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a:p>
        </p:txBody>
      </p:sp>
      <p:pic>
        <p:nvPicPr>
          <p:cNvPr id="14" name="Picture 1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99683" y="506844"/>
            <a:ext cx="8121931" cy="2616199"/>
          </a:xfrm>
          <a:prstGeom prst="rect">
            <a:avLst/>
          </a:prstGeom>
        </p:spPr>
      </p:pic>
      <p:sp>
        <p:nvSpPr>
          <p:cNvPr id="7" name="Rectangle 6"/>
          <p:cNvSpPr/>
          <p:nvPr/>
        </p:nvSpPr>
        <p:spPr>
          <a:xfrm>
            <a:off x="-2" y="4305348"/>
            <a:ext cx="9144002" cy="61137"/>
          </a:xfrm>
          <a:prstGeom prst="rect">
            <a:avLst/>
          </a:prstGeom>
          <a:solidFill>
            <a:srgbClr val="BF994A"/>
          </a:solidFill>
          <a:ln w="12700" cap="flat" cmpd="sng" algn="ctr">
            <a:noFill/>
            <a:prstDash val="solid"/>
            <a:miter lim="800000"/>
          </a:ln>
          <a:effectLst/>
        </p:spPr>
        <p:txBody>
          <a:bodyPr lIns="38405" tIns="19202" rIns="38405" bIns="19202" rtlCol="0" anchor="ctr"/>
          <a:lstStyle/>
          <a:p>
            <a:pPr marL="0" marR="0" lvl="0" indent="0" defTabSz="767942"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rgbClr val="334366"/>
              </a:solidFill>
              <a:effectLst/>
              <a:uLnTx/>
              <a:uFillTx/>
              <a:latin typeface="Calibri" panose="020F0502020204030204"/>
              <a:ea typeface="+mn-ea"/>
              <a:cs typeface="+mn-cs"/>
            </a:endParaRPr>
          </a:p>
        </p:txBody>
      </p:sp>
      <p:sp>
        <p:nvSpPr>
          <p:cNvPr id="2" name="TextBox 1"/>
          <p:cNvSpPr txBox="1"/>
          <p:nvPr/>
        </p:nvSpPr>
        <p:spPr>
          <a:xfrm>
            <a:off x="179149" y="4495800"/>
            <a:ext cx="8763000" cy="1685333"/>
          </a:xfrm>
          <a:prstGeom prst="rect">
            <a:avLst/>
          </a:prstGeom>
          <a:noFill/>
        </p:spPr>
        <p:txBody>
          <a:bodyPr wrap="square" rtlCol="0">
            <a:spAutoFit/>
          </a:bodyPr>
          <a:lstStyle/>
          <a:p>
            <a:pPr algn="ctr">
              <a:lnSpc>
                <a:spcPct val="150000"/>
              </a:lnSpc>
            </a:pPr>
            <a:r>
              <a:rPr lang="en-US" sz="2400" b="1" dirty="0">
                <a:solidFill>
                  <a:srgbClr val="D5B52F"/>
                </a:solidFill>
                <a:latin typeface="Arial Nova" panose="020B0504020202020204" pitchFamily="34" charset="0"/>
              </a:rPr>
              <a:t>Texas Community Development Block Grant Program</a:t>
            </a:r>
          </a:p>
          <a:p>
            <a:pPr algn="ctr">
              <a:lnSpc>
                <a:spcPct val="150000"/>
              </a:lnSpc>
            </a:pPr>
            <a:r>
              <a:rPr lang="en-US" sz="2400" b="1" dirty="0">
                <a:solidFill>
                  <a:srgbClr val="D5B52F"/>
                </a:solidFill>
                <a:latin typeface="Arial Nova" panose="020B0504020202020204" pitchFamily="34" charset="0"/>
              </a:rPr>
              <a:t> </a:t>
            </a:r>
          </a:p>
          <a:p>
            <a:pPr algn="ctr">
              <a:lnSpc>
                <a:spcPct val="150000"/>
              </a:lnSpc>
            </a:pPr>
            <a:r>
              <a:rPr lang="en-US" sz="2400" b="1" dirty="0">
                <a:solidFill>
                  <a:srgbClr val="D5B52F"/>
                </a:solidFill>
                <a:latin typeface="Arial Nova" panose="020B0504020202020204" pitchFamily="34" charset="0"/>
              </a:rPr>
              <a:t>Payment Request in TDA GO!</a:t>
            </a:r>
          </a:p>
        </p:txBody>
      </p:sp>
      <p:pic>
        <p:nvPicPr>
          <p:cNvPr id="9" name="Audio 8">
            <a:hlinkClick r:id="" action="ppaction://media"/>
            <a:extLst>
              <a:ext uri="{FF2B5EF4-FFF2-40B4-BE49-F238E27FC236}">
                <a16:creationId xmlns:a16="http://schemas.microsoft.com/office/drawing/2014/main" id="{5FB29F74-639A-4919-8E27-6286599C67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73328029"/>
      </p:ext>
    </p:extLst>
  </p:cSld>
  <p:clrMapOvr>
    <a:masterClrMapping/>
  </p:clrMapOvr>
  <mc:AlternateContent xmlns:mc="http://schemas.openxmlformats.org/markup-compatibility/2006" xmlns:p14="http://schemas.microsoft.com/office/powerpoint/2010/main">
    <mc:Choice Requires="p14">
      <p:transition spd="slow" p14:dur="2000" advTm="41841"/>
    </mc:Choice>
    <mc:Fallback xmlns="">
      <p:transition spd="slow" advTm="41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915063" y="393708"/>
            <a:ext cx="6069939" cy="515833"/>
          </a:xfrm>
          <a:prstGeom prst="rect">
            <a:avLst/>
          </a:prstGeom>
          <a:noFill/>
        </p:spPr>
        <p:txBody>
          <a:bodyPr wrap="square" lIns="38405" tIns="19202" rIns="38405" bIns="19202" rtlCol="0">
            <a:spAutoFit/>
          </a:bodyPr>
          <a:lstStyle/>
          <a:p>
            <a:r>
              <a:rPr lang="en-US" sz="3100" b="1" dirty="0">
                <a:solidFill>
                  <a:srgbClr val="1E3C78"/>
                </a:solidFill>
                <a:latin typeface="Arial" panose="020B0604020202020204" pitchFamily="34" charset="0"/>
                <a:ea typeface="Playfair Display" charset="0"/>
                <a:cs typeface="Arial" panose="020B0604020202020204" pitchFamily="34" charset="0"/>
              </a:rPr>
              <a:t>Submitting a Payment Request</a:t>
            </a:r>
          </a:p>
        </p:txBody>
      </p:sp>
      <p:grpSp>
        <p:nvGrpSpPr>
          <p:cNvPr id="3" name="Group 2"/>
          <p:cNvGrpSpPr/>
          <p:nvPr/>
        </p:nvGrpSpPr>
        <p:grpSpPr>
          <a:xfrm>
            <a:off x="282035" y="1805616"/>
            <a:ext cx="5180698" cy="2306547"/>
            <a:chOff x="751897" y="4484466"/>
            <a:chExt cx="13811597" cy="4613094"/>
          </a:xfrm>
        </p:grpSpPr>
        <p:sp>
          <p:nvSpPr>
            <p:cNvPr id="12" name="Subtitle 2"/>
            <p:cNvSpPr txBox="1">
              <a:spLocks/>
            </p:cNvSpPr>
            <p:nvPr/>
          </p:nvSpPr>
          <p:spPr>
            <a:xfrm>
              <a:off x="751897" y="8196776"/>
              <a:ext cx="12839410" cy="900784"/>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806"/>
                </a:lnSpc>
              </a:pPr>
              <a:endParaRPr lang="en-US" dirty="0">
                <a:solidFill>
                  <a:schemeClr val="bg1"/>
                </a:solidFill>
                <a:latin typeface="Lato" charset="0"/>
                <a:ea typeface="Lato" charset="0"/>
                <a:cs typeface="Lato" charset="0"/>
              </a:endParaRPr>
            </a:p>
          </p:txBody>
        </p:sp>
        <p:sp>
          <p:nvSpPr>
            <p:cNvPr id="15" name="Rectangle 14"/>
            <p:cNvSpPr/>
            <p:nvPr/>
          </p:nvSpPr>
          <p:spPr>
            <a:xfrm>
              <a:off x="855807" y="4484466"/>
              <a:ext cx="13707687" cy="830997"/>
            </a:xfrm>
            <a:prstGeom prst="rect">
              <a:avLst/>
            </a:prstGeom>
          </p:spPr>
          <p:txBody>
            <a:bodyPr wrap="square">
              <a:spAutoFit/>
            </a:bodyPr>
            <a:lstStyle/>
            <a:p>
              <a:endParaRPr lang="en-US" sz="2000" dirty="0">
                <a:latin typeface="Lato" charset="0"/>
                <a:ea typeface="Lato" charset="0"/>
                <a:cs typeface="Lato" charset="0"/>
              </a:endParaRPr>
            </a:p>
          </p:txBody>
        </p:sp>
      </p:grpSp>
      <p:pic>
        <p:nvPicPr>
          <p:cNvPr id="9" name="Picture 8">
            <a:extLst>
              <a:ext uri="{FF2B5EF4-FFF2-40B4-BE49-F238E27FC236}">
                <a16:creationId xmlns:a16="http://schemas.microsoft.com/office/drawing/2014/main" id="{DE34A9A2-AA27-43A9-8A69-2A79CE356DDA}"/>
              </a:ext>
            </a:extLst>
          </p:cNvPr>
          <p:cNvPicPr>
            <a:picLocks noChangeAspect="1"/>
          </p:cNvPicPr>
          <p:nvPr/>
        </p:nvPicPr>
        <p:blipFill rotWithShape="1">
          <a:blip r:embed="rId5"/>
          <a:srcRect l="833" r="833" b="5992"/>
          <a:stretch/>
        </p:blipFill>
        <p:spPr>
          <a:xfrm>
            <a:off x="152400" y="1401677"/>
            <a:ext cx="7239000" cy="2358869"/>
          </a:xfrm>
          <a:prstGeom prst="rect">
            <a:avLst/>
          </a:prstGeom>
        </p:spPr>
      </p:pic>
      <p:pic>
        <p:nvPicPr>
          <p:cNvPr id="17" name="Picture 16">
            <a:extLst>
              <a:ext uri="{FF2B5EF4-FFF2-40B4-BE49-F238E27FC236}">
                <a16:creationId xmlns:a16="http://schemas.microsoft.com/office/drawing/2014/main" id="{ECB9EFC1-9253-47D1-84CE-7A1DBB7AD39A}"/>
              </a:ext>
            </a:extLst>
          </p:cNvPr>
          <p:cNvPicPr>
            <a:picLocks noChangeAspect="1"/>
          </p:cNvPicPr>
          <p:nvPr/>
        </p:nvPicPr>
        <p:blipFill>
          <a:blip r:embed="rId6"/>
          <a:stretch>
            <a:fillRect/>
          </a:stretch>
        </p:blipFill>
        <p:spPr>
          <a:xfrm>
            <a:off x="3919552" y="3855000"/>
            <a:ext cx="4244910" cy="1849964"/>
          </a:xfrm>
          <a:prstGeom prst="rect">
            <a:avLst/>
          </a:prstGeom>
        </p:spPr>
      </p:pic>
      <p:sp>
        <p:nvSpPr>
          <p:cNvPr id="19" name="Content Placeholder 4">
            <a:extLst>
              <a:ext uri="{FF2B5EF4-FFF2-40B4-BE49-F238E27FC236}">
                <a16:creationId xmlns:a16="http://schemas.microsoft.com/office/drawing/2014/main" id="{217A4B1F-0E67-41DE-89B5-755893E2E83E}"/>
              </a:ext>
            </a:extLst>
          </p:cNvPr>
          <p:cNvSpPr>
            <a:spLocks noGrp="1"/>
          </p:cNvSpPr>
          <p:nvPr>
            <p:ph idx="1"/>
          </p:nvPr>
        </p:nvSpPr>
        <p:spPr>
          <a:xfrm>
            <a:off x="9781" y="4100907"/>
            <a:ext cx="3940251" cy="1849964"/>
          </a:xfrm>
        </p:spPr>
        <p:txBody>
          <a:bodyPr>
            <a:normAutofit/>
          </a:bodyPr>
          <a:lstStyle/>
          <a:p>
            <a:pPr>
              <a:spcBef>
                <a:spcPts val="0"/>
              </a:spcBef>
              <a:buSzPct val="100000"/>
            </a:pPr>
            <a:r>
              <a:rPr lang="en-US" sz="2800" dirty="0">
                <a:latin typeface="Arial Nova" panose="020B0504020202020204" pitchFamily="34" charset="0"/>
              </a:rPr>
              <a:t>After logging in:</a:t>
            </a:r>
          </a:p>
          <a:p>
            <a:pPr marL="457200" lvl="1" indent="0">
              <a:spcBef>
                <a:spcPts val="0"/>
              </a:spcBef>
              <a:buSzPct val="100000"/>
              <a:buNone/>
            </a:pPr>
            <a:r>
              <a:rPr lang="en-US" sz="2400" dirty="0">
                <a:latin typeface="Arial Nova" panose="020B0504020202020204" pitchFamily="34" charset="0"/>
              </a:rPr>
              <a:t>Click on the </a:t>
            </a:r>
            <a:r>
              <a:rPr lang="en-US" sz="2400" b="1" dirty="0">
                <a:latin typeface="Arial Nova" panose="020B0504020202020204" pitchFamily="34" charset="0"/>
              </a:rPr>
              <a:t>Searches</a:t>
            </a:r>
            <a:r>
              <a:rPr lang="en-US" sz="2400" dirty="0">
                <a:latin typeface="Arial Nova" panose="020B0504020202020204" pitchFamily="34" charset="0"/>
              </a:rPr>
              <a:t> button and type in the name grant agreement. </a:t>
            </a:r>
          </a:p>
          <a:p>
            <a:pPr>
              <a:spcBef>
                <a:spcPts val="0"/>
              </a:spcBef>
              <a:buSzPct val="100000"/>
            </a:pPr>
            <a:endParaRPr lang="en-US" sz="2800" dirty="0">
              <a:latin typeface="Arial Nova" panose="020B0504020202020204" pitchFamily="34" charset="0"/>
            </a:endParaRPr>
          </a:p>
        </p:txBody>
      </p:sp>
      <p:sp>
        <p:nvSpPr>
          <p:cNvPr id="20" name="Oval 19">
            <a:extLst>
              <a:ext uri="{FF2B5EF4-FFF2-40B4-BE49-F238E27FC236}">
                <a16:creationId xmlns:a16="http://schemas.microsoft.com/office/drawing/2014/main" id="{2BD14563-8A9F-44B5-B97C-7311DF3CFAC6}"/>
              </a:ext>
            </a:extLst>
          </p:cNvPr>
          <p:cNvSpPr/>
          <p:nvPr/>
        </p:nvSpPr>
        <p:spPr>
          <a:xfrm>
            <a:off x="5370322" y="3844292"/>
            <a:ext cx="938067" cy="450392"/>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Audio 20">
            <a:hlinkClick r:id="" action="ppaction://media"/>
            <a:extLst>
              <a:ext uri="{FF2B5EF4-FFF2-40B4-BE49-F238E27FC236}">
                <a16:creationId xmlns:a16="http://schemas.microsoft.com/office/drawing/2014/main" id="{4E9C19B3-1B11-473A-9899-19112F68484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34329685"/>
      </p:ext>
    </p:extLst>
  </p:cSld>
  <p:clrMapOvr>
    <a:masterClrMapping/>
  </p:clrMapOvr>
  <mc:AlternateContent xmlns:mc="http://schemas.openxmlformats.org/markup-compatibility/2006" xmlns:p14="http://schemas.microsoft.com/office/powerpoint/2010/main">
    <mc:Choice Requires="p14">
      <p:transition spd="slow" p14:dur="2000" advTm="13192"/>
    </mc:Choice>
    <mc:Fallback xmlns="">
      <p:transition spd="slow" advTm="13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82035" y="1805616"/>
            <a:ext cx="5180698" cy="2306547"/>
            <a:chOff x="751897" y="4484466"/>
            <a:chExt cx="13811597" cy="4613094"/>
          </a:xfrm>
        </p:grpSpPr>
        <p:sp>
          <p:nvSpPr>
            <p:cNvPr id="12" name="Subtitle 2"/>
            <p:cNvSpPr txBox="1">
              <a:spLocks/>
            </p:cNvSpPr>
            <p:nvPr/>
          </p:nvSpPr>
          <p:spPr>
            <a:xfrm>
              <a:off x="751897" y="8196776"/>
              <a:ext cx="12839410" cy="900784"/>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806"/>
                </a:lnSpc>
              </a:pPr>
              <a:endParaRPr lang="en-US" dirty="0">
                <a:solidFill>
                  <a:schemeClr val="bg1"/>
                </a:solidFill>
                <a:latin typeface="Lato" charset="0"/>
                <a:ea typeface="Lato" charset="0"/>
                <a:cs typeface="Lato" charset="0"/>
              </a:endParaRPr>
            </a:p>
          </p:txBody>
        </p:sp>
        <p:sp>
          <p:nvSpPr>
            <p:cNvPr id="15" name="Rectangle 14"/>
            <p:cNvSpPr/>
            <p:nvPr/>
          </p:nvSpPr>
          <p:spPr>
            <a:xfrm>
              <a:off x="855807" y="4484466"/>
              <a:ext cx="13707687" cy="830997"/>
            </a:xfrm>
            <a:prstGeom prst="rect">
              <a:avLst/>
            </a:prstGeom>
          </p:spPr>
          <p:txBody>
            <a:bodyPr wrap="square">
              <a:spAutoFit/>
            </a:bodyPr>
            <a:lstStyle/>
            <a:p>
              <a:endParaRPr lang="en-US" sz="2000" dirty="0">
                <a:latin typeface="Lato" charset="0"/>
                <a:ea typeface="Lato" charset="0"/>
                <a:cs typeface="Lato" charset="0"/>
              </a:endParaRPr>
            </a:p>
          </p:txBody>
        </p:sp>
      </p:grpSp>
      <p:pic>
        <p:nvPicPr>
          <p:cNvPr id="11" name="Content Placeholder 6">
            <a:extLst>
              <a:ext uri="{FF2B5EF4-FFF2-40B4-BE49-F238E27FC236}">
                <a16:creationId xmlns:a16="http://schemas.microsoft.com/office/drawing/2014/main" id="{7FFF877E-FC59-4946-A15F-F8520189E71A}"/>
              </a:ext>
            </a:extLst>
          </p:cNvPr>
          <p:cNvPicPr>
            <a:picLocks noChangeAspect="1"/>
          </p:cNvPicPr>
          <p:nvPr/>
        </p:nvPicPr>
        <p:blipFill rotWithShape="1">
          <a:blip r:embed="rId5"/>
          <a:srcRect l="3354" r="1495" b="3181"/>
          <a:stretch/>
        </p:blipFill>
        <p:spPr>
          <a:xfrm>
            <a:off x="609600" y="1859395"/>
            <a:ext cx="7186642" cy="2673668"/>
          </a:xfrm>
          <a:prstGeom prst="rect">
            <a:avLst/>
          </a:prstGeom>
        </p:spPr>
      </p:pic>
      <p:sp>
        <p:nvSpPr>
          <p:cNvPr id="13" name="TextBox 12">
            <a:extLst>
              <a:ext uri="{FF2B5EF4-FFF2-40B4-BE49-F238E27FC236}">
                <a16:creationId xmlns:a16="http://schemas.microsoft.com/office/drawing/2014/main" id="{E33D291E-E6F5-4330-B142-43A45F3F81E5}"/>
              </a:ext>
            </a:extLst>
          </p:cNvPr>
          <p:cNvSpPr txBox="1"/>
          <p:nvPr/>
        </p:nvSpPr>
        <p:spPr>
          <a:xfrm>
            <a:off x="1004292" y="432523"/>
            <a:ext cx="6069939" cy="515833"/>
          </a:xfrm>
          <a:prstGeom prst="rect">
            <a:avLst/>
          </a:prstGeom>
          <a:noFill/>
        </p:spPr>
        <p:txBody>
          <a:bodyPr wrap="square" lIns="38405" tIns="19202" rIns="38405" bIns="19202" rtlCol="0">
            <a:spAutoFit/>
          </a:bodyPr>
          <a:lstStyle/>
          <a:p>
            <a:r>
              <a:rPr lang="en-US" sz="3100" b="1" dirty="0">
                <a:solidFill>
                  <a:srgbClr val="1E3C78"/>
                </a:solidFill>
                <a:latin typeface="Arial" panose="020B0604020202020204" pitchFamily="34" charset="0"/>
                <a:ea typeface="Playfair Display" charset="0"/>
                <a:cs typeface="Arial" panose="020B0604020202020204" pitchFamily="34" charset="0"/>
              </a:rPr>
              <a:t>Initiate Related Document </a:t>
            </a:r>
          </a:p>
        </p:txBody>
      </p:sp>
      <p:sp>
        <p:nvSpPr>
          <p:cNvPr id="14" name="TextBox 13">
            <a:extLst>
              <a:ext uri="{FF2B5EF4-FFF2-40B4-BE49-F238E27FC236}">
                <a16:creationId xmlns:a16="http://schemas.microsoft.com/office/drawing/2014/main" id="{63236990-311F-417A-BE16-9EB26EC429D5}"/>
              </a:ext>
            </a:extLst>
          </p:cNvPr>
          <p:cNvSpPr txBox="1"/>
          <p:nvPr/>
        </p:nvSpPr>
        <p:spPr>
          <a:xfrm>
            <a:off x="202421" y="4782382"/>
            <a:ext cx="7493779" cy="1323439"/>
          </a:xfrm>
          <a:prstGeom prst="rect">
            <a:avLst/>
          </a:prstGeom>
          <a:noFill/>
        </p:spPr>
        <p:txBody>
          <a:bodyPr wrap="square">
            <a:spAutoFit/>
          </a:bodyPr>
          <a:lstStyle/>
          <a:p>
            <a:r>
              <a:rPr lang="en-US" sz="2000" dirty="0">
                <a:latin typeface="Arial Nova" panose="020B0504020202020204" pitchFamily="34" charset="0"/>
              </a:rPr>
              <a:t>On the side bar, navigate to the </a:t>
            </a:r>
            <a:r>
              <a:rPr lang="en-US" sz="2000" b="1" dirty="0">
                <a:latin typeface="Arial Nova" panose="020B0504020202020204" pitchFamily="34" charset="0"/>
              </a:rPr>
              <a:t>Related Documents </a:t>
            </a:r>
            <a:r>
              <a:rPr lang="en-US" sz="2000" dirty="0">
                <a:latin typeface="Arial Nova" panose="020B0504020202020204" pitchFamily="34" charset="0"/>
              </a:rPr>
              <a:t>tab and select </a:t>
            </a:r>
            <a:r>
              <a:rPr lang="en-US" sz="2000" b="1" dirty="0">
                <a:latin typeface="Arial Nova" panose="020B0504020202020204" pitchFamily="34" charset="0"/>
              </a:rPr>
              <a:t>Initiate Related Document</a:t>
            </a:r>
            <a:r>
              <a:rPr lang="en-US" sz="2000" dirty="0">
                <a:latin typeface="Arial Nova" panose="020B0504020202020204" pitchFamily="34" charset="0"/>
              </a:rPr>
              <a:t>. In the pop window, under the </a:t>
            </a:r>
            <a:r>
              <a:rPr lang="en-US" sz="2000" b="1" dirty="0">
                <a:latin typeface="Arial Nova" panose="020B0504020202020204" pitchFamily="34" charset="0"/>
              </a:rPr>
              <a:t>Available Documents </a:t>
            </a:r>
            <a:r>
              <a:rPr lang="en-US" sz="2000" dirty="0">
                <a:latin typeface="Arial Nova" panose="020B0504020202020204" pitchFamily="34" charset="0"/>
              </a:rPr>
              <a:t>field, select </a:t>
            </a:r>
            <a:r>
              <a:rPr lang="en-US" sz="2000" b="1" dirty="0">
                <a:latin typeface="Arial Nova" panose="020B0504020202020204" pitchFamily="34" charset="0"/>
              </a:rPr>
              <a:t>Payment Request </a:t>
            </a:r>
            <a:r>
              <a:rPr lang="en-US" sz="2000" dirty="0">
                <a:latin typeface="Arial Nova" panose="020B0504020202020204" pitchFamily="34" charset="0"/>
              </a:rPr>
              <a:t>and select the </a:t>
            </a:r>
            <a:r>
              <a:rPr lang="en-US" sz="2000" b="1" dirty="0">
                <a:solidFill>
                  <a:srgbClr val="FF0000"/>
                </a:solidFill>
                <a:latin typeface="Arial Nova" panose="020B0504020202020204" pitchFamily="34" charset="0"/>
              </a:rPr>
              <a:t>Create</a:t>
            </a:r>
            <a:r>
              <a:rPr lang="en-US" sz="2000" dirty="0">
                <a:latin typeface="Arial Nova" panose="020B0504020202020204" pitchFamily="34" charset="0"/>
              </a:rPr>
              <a:t> button. </a:t>
            </a:r>
            <a:endParaRPr lang="en-US" sz="2000" dirty="0"/>
          </a:p>
        </p:txBody>
      </p:sp>
      <p:pic>
        <p:nvPicPr>
          <p:cNvPr id="19" name="Audio 18">
            <a:hlinkClick r:id="" action="ppaction://media"/>
            <a:extLst>
              <a:ext uri="{FF2B5EF4-FFF2-40B4-BE49-F238E27FC236}">
                <a16:creationId xmlns:a16="http://schemas.microsoft.com/office/drawing/2014/main" id="{52814999-F828-408A-B513-F390695450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937352586"/>
      </p:ext>
    </p:extLst>
  </p:cSld>
  <p:clrMapOvr>
    <a:masterClrMapping/>
  </p:clrMapOvr>
  <mc:AlternateContent xmlns:mc="http://schemas.openxmlformats.org/markup-compatibility/2006" xmlns:p14="http://schemas.microsoft.com/office/powerpoint/2010/main">
    <mc:Choice Requires="p14">
      <p:transition spd="slow" p14:dur="2000" advTm="24678"/>
    </mc:Choice>
    <mc:Fallback xmlns="">
      <p:transition spd="slow" advTm="24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914400" y="364514"/>
            <a:ext cx="6069939" cy="515833"/>
          </a:xfrm>
          <a:prstGeom prst="rect">
            <a:avLst/>
          </a:prstGeom>
          <a:noFill/>
        </p:spPr>
        <p:txBody>
          <a:bodyPr wrap="square" lIns="38405" tIns="19202" rIns="38405" bIns="19202" rtlCol="0">
            <a:spAutoFit/>
          </a:bodyPr>
          <a:lstStyle/>
          <a:p>
            <a:r>
              <a:rPr lang="en-US" sz="3100" b="1" dirty="0">
                <a:solidFill>
                  <a:srgbClr val="1E3C78"/>
                </a:solidFill>
                <a:latin typeface="Arial" panose="020B0604020202020204" pitchFamily="34" charset="0"/>
                <a:ea typeface="Playfair Display" charset="0"/>
                <a:cs typeface="Arial" panose="020B0604020202020204" pitchFamily="34" charset="0"/>
              </a:rPr>
              <a:t>Payment Request Summary</a:t>
            </a:r>
          </a:p>
        </p:txBody>
      </p:sp>
      <p:pic>
        <p:nvPicPr>
          <p:cNvPr id="6" name="Picture 5">
            <a:extLst>
              <a:ext uri="{FF2B5EF4-FFF2-40B4-BE49-F238E27FC236}">
                <a16:creationId xmlns:a16="http://schemas.microsoft.com/office/drawing/2014/main" id="{CB57F25B-ABC2-4EA0-B3E0-04B878839418}"/>
              </a:ext>
            </a:extLst>
          </p:cNvPr>
          <p:cNvPicPr>
            <a:picLocks noChangeAspect="1"/>
          </p:cNvPicPr>
          <p:nvPr/>
        </p:nvPicPr>
        <p:blipFill>
          <a:blip r:embed="rId5"/>
          <a:stretch>
            <a:fillRect/>
          </a:stretch>
        </p:blipFill>
        <p:spPr>
          <a:xfrm>
            <a:off x="533400" y="1295400"/>
            <a:ext cx="8077200" cy="2541823"/>
          </a:xfrm>
          <a:prstGeom prst="rect">
            <a:avLst/>
          </a:prstGeom>
        </p:spPr>
      </p:pic>
      <p:sp>
        <p:nvSpPr>
          <p:cNvPr id="13" name="TextBox 12">
            <a:extLst>
              <a:ext uri="{FF2B5EF4-FFF2-40B4-BE49-F238E27FC236}">
                <a16:creationId xmlns:a16="http://schemas.microsoft.com/office/drawing/2014/main" id="{79D6A8D5-B112-4395-A9AD-F019081C2042}"/>
              </a:ext>
            </a:extLst>
          </p:cNvPr>
          <p:cNvSpPr txBox="1"/>
          <p:nvPr/>
        </p:nvSpPr>
        <p:spPr>
          <a:xfrm>
            <a:off x="381000" y="4252276"/>
            <a:ext cx="7467600" cy="1569660"/>
          </a:xfrm>
          <a:prstGeom prst="rect">
            <a:avLst/>
          </a:prstGeom>
          <a:noFill/>
        </p:spPr>
        <p:txBody>
          <a:bodyPr wrap="square">
            <a:spAutoFit/>
          </a:bodyPr>
          <a:lstStyle/>
          <a:p>
            <a:r>
              <a:rPr lang="en-US" sz="2400" dirty="0">
                <a:latin typeface="Arial Nova" panose="020B0504020202020204" pitchFamily="34" charset="0"/>
              </a:rPr>
              <a:t>Make sure to review the Summary page to confirm the balance available for each detailed budget row. Once review is completed, click on the </a:t>
            </a:r>
            <a:r>
              <a:rPr lang="en-US" sz="2400" b="1" dirty="0">
                <a:latin typeface="Arial Nova" panose="020B0504020202020204" pitchFamily="34" charset="0"/>
              </a:rPr>
              <a:t>Itemized Invoices List.</a:t>
            </a:r>
          </a:p>
        </p:txBody>
      </p:sp>
      <p:pic>
        <p:nvPicPr>
          <p:cNvPr id="11" name="Audio 10">
            <a:hlinkClick r:id="" action="ppaction://media"/>
            <a:extLst>
              <a:ext uri="{FF2B5EF4-FFF2-40B4-BE49-F238E27FC236}">
                <a16:creationId xmlns:a16="http://schemas.microsoft.com/office/drawing/2014/main" id="{875EB85D-39BC-4DE6-AE69-690500B88C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502830237"/>
      </p:ext>
    </p:extLst>
  </p:cSld>
  <p:clrMapOvr>
    <a:masterClrMapping/>
  </p:clrMapOvr>
  <mc:AlternateContent xmlns:mc="http://schemas.openxmlformats.org/markup-compatibility/2006" xmlns:p14="http://schemas.microsoft.com/office/powerpoint/2010/main">
    <mc:Choice Requires="p14">
      <p:transition spd="slow" p14:dur="2000" advTm="38186"/>
    </mc:Choice>
    <mc:Fallback xmlns="">
      <p:transition spd="slow" advTm="38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953709" y="364960"/>
            <a:ext cx="6069939" cy="515833"/>
          </a:xfrm>
          <a:prstGeom prst="rect">
            <a:avLst/>
          </a:prstGeom>
          <a:noFill/>
        </p:spPr>
        <p:txBody>
          <a:bodyPr wrap="square" lIns="38405" tIns="19202" rIns="38405" bIns="19202" rtlCol="0">
            <a:spAutoFit/>
          </a:bodyPr>
          <a:lstStyle/>
          <a:p>
            <a:r>
              <a:rPr lang="en-US" sz="3100" b="1" dirty="0">
                <a:solidFill>
                  <a:srgbClr val="1E3C78"/>
                </a:solidFill>
                <a:latin typeface="Arial" panose="020B0604020202020204" pitchFamily="34" charset="0"/>
                <a:ea typeface="Playfair Display" charset="0"/>
                <a:cs typeface="Arial" panose="020B0604020202020204" pitchFamily="34" charset="0"/>
              </a:rPr>
              <a:t>Itemized Invoice List</a:t>
            </a:r>
          </a:p>
        </p:txBody>
      </p:sp>
      <p:grpSp>
        <p:nvGrpSpPr>
          <p:cNvPr id="3" name="Group 2"/>
          <p:cNvGrpSpPr/>
          <p:nvPr/>
        </p:nvGrpSpPr>
        <p:grpSpPr>
          <a:xfrm>
            <a:off x="282035" y="1805616"/>
            <a:ext cx="5180698" cy="2306547"/>
            <a:chOff x="751897" y="4484466"/>
            <a:chExt cx="13811597" cy="4613094"/>
          </a:xfrm>
        </p:grpSpPr>
        <p:sp>
          <p:nvSpPr>
            <p:cNvPr id="12" name="Subtitle 2"/>
            <p:cNvSpPr txBox="1">
              <a:spLocks/>
            </p:cNvSpPr>
            <p:nvPr/>
          </p:nvSpPr>
          <p:spPr>
            <a:xfrm>
              <a:off x="751897" y="8196776"/>
              <a:ext cx="12839410" cy="900784"/>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806"/>
                </a:lnSpc>
              </a:pPr>
              <a:endParaRPr lang="en-US" dirty="0">
                <a:solidFill>
                  <a:schemeClr val="bg1"/>
                </a:solidFill>
                <a:latin typeface="Lato" charset="0"/>
                <a:ea typeface="Lato" charset="0"/>
                <a:cs typeface="Lato" charset="0"/>
              </a:endParaRPr>
            </a:p>
          </p:txBody>
        </p:sp>
        <p:sp>
          <p:nvSpPr>
            <p:cNvPr id="15" name="Rectangle 14"/>
            <p:cNvSpPr/>
            <p:nvPr/>
          </p:nvSpPr>
          <p:spPr>
            <a:xfrm>
              <a:off x="855807" y="4484466"/>
              <a:ext cx="13707687" cy="830997"/>
            </a:xfrm>
            <a:prstGeom prst="rect">
              <a:avLst/>
            </a:prstGeom>
          </p:spPr>
          <p:txBody>
            <a:bodyPr wrap="square">
              <a:spAutoFit/>
            </a:bodyPr>
            <a:lstStyle/>
            <a:p>
              <a:endParaRPr lang="en-US" sz="2000" dirty="0">
                <a:latin typeface="Lato" charset="0"/>
                <a:ea typeface="Lato" charset="0"/>
                <a:cs typeface="Lato" charset="0"/>
              </a:endParaRPr>
            </a:p>
          </p:txBody>
        </p:sp>
      </p:grpSp>
      <p:sp>
        <p:nvSpPr>
          <p:cNvPr id="5" name="Content Placeholder 4"/>
          <p:cNvSpPr>
            <a:spLocks noGrp="1"/>
          </p:cNvSpPr>
          <p:nvPr>
            <p:ph idx="1"/>
          </p:nvPr>
        </p:nvSpPr>
        <p:spPr>
          <a:xfrm>
            <a:off x="262985" y="1431625"/>
            <a:ext cx="7451389" cy="747982"/>
          </a:xfrm>
        </p:spPr>
        <p:txBody>
          <a:bodyPr>
            <a:normAutofit/>
          </a:bodyPr>
          <a:lstStyle/>
          <a:p>
            <a:pPr marL="0" indent="0">
              <a:spcBef>
                <a:spcPts val="0"/>
              </a:spcBef>
              <a:buSzPct val="100000"/>
              <a:buNone/>
            </a:pPr>
            <a:r>
              <a:rPr lang="en-US" sz="2000" dirty="0">
                <a:latin typeface="Arial Nova" panose="020B0504020202020204" pitchFamily="34" charset="0"/>
              </a:rPr>
              <a:t>After reviewing the budget select the </a:t>
            </a:r>
            <a:r>
              <a:rPr lang="en-US" sz="2000" b="1" dirty="0">
                <a:latin typeface="Arial Nova" panose="020B0504020202020204" pitchFamily="34" charset="0"/>
              </a:rPr>
              <a:t>Itemized Invoice List </a:t>
            </a:r>
            <a:r>
              <a:rPr lang="en-US" sz="2000" dirty="0">
                <a:latin typeface="Arial Nova" panose="020B0504020202020204" pitchFamily="34" charset="0"/>
              </a:rPr>
              <a:t>and begin entering information for the payment request.</a:t>
            </a:r>
            <a:endParaRPr lang="en-US" sz="1800" dirty="0">
              <a:latin typeface="Arial Nova" panose="020B0504020202020204" pitchFamily="34" charset="0"/>
            </a:endParaRPr>
          </a:p>
        </p:txBody>
      </p:sp>
      <p:pic>
        <p:nvPicPr>
          <p:cNvPr id="4" name="Picture 3">
            <a:extLst>
              <a:ext uri="{FF2B5EF4-FFF2-40B4-BE49-F238E27FC236}">
                <a16:creationId xmlns:a16="http://schemas.microsoft.com/office/drawing/2014/main" id="{9026E7A9-D105-47D9-BADB-35A59AEB0A4D}"/>
              </a:ext>
            </a:extLst>
          </p:cNvPr>
          <p:cNvPicPr>
            <a:picLocks noChangeAspect="1"/>
          </p:cNvPicPr>
          <p:nvPr/>
        </p:nvPicPr>
        <p:blipFill>
          <a:blip r:embed="rId5"/>
          <a:stretch>
            <a:fillRect/>
          </a:stretch>
        </p:blipFill>
        <p:spPr>
          <a:xfrm>
            <a:off x="321011" y="2119152"/>
            <a:ext cx="6902924" cy="4523700"/>
          </a:xfrm>
          <a:prstGeom prst="rect">
            <a:avLst/>
          </a:prstGeom>
        </p:spPr>
      </p:pic>
      <p:pic>
        <p:nvPicPr>
          <p:cNvPr id="21" name="Audio 20">
            <a:hlinkClick r:id="" action="ppaction://media"/>
            <a:extLst>
              <a:ext uri="{FF2B5EF4-FFF2-40B4-BE49-F238E27FC236}">
                <a16:creationId xmlns:a16="http://schemas.microsoft.com/office/drawing/2014/main" id="{582D9628-04EC-47E6-8C1B-C90FB5251E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35627" y="6155490"/>
            <a:ext cx="487362" cy="487362"/>
          </a:xfrm>
          <a:prstGeom prst="rect">
            <a:avLst/>
          </a:prstGeom>
        </p:spPr>
      </p:pic>
    </p:spTree>
    <p:extLst>
      <p:ext uri="{BB962C8B-B14F-4D97-AF65-F5344CB8AC3E}">
        <p14:creationId xmlns:p14="http://schemas.microsoft.com/office/powerpoint/2010/main" val="3732398672"/>
      </p:ext>
    </p:extLst>
  </p:cSld>
  <p:clrMapOvr>
    <a:masterClrMapping/>
  </p:clrMapOvr>
  <mc:AlternateContent xmlns:mc="http://schemas.openxmlformats.org/markup-compatibility/2006" xmlns:p14="http://schemas.microsoft.com/office/powerpoint/2010/main">
    <mc:Choice Requires="p14">
      <p:transition spd="slow" p14:dur="2000" advTm="166993"/>
    </mc:Choice>
    <mc:Fallback xmlns="">
      <p:transition spd="slow" advTm="166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914400" y="381000"/>
            <a:ext cx="6069939" cy="515833"/>
          </a:xfrm>
          <a:prstGeom prst="rect">
            <a:avLst/>
          </a:prstGeom>
          <a:noFill/>
        </p:spPr>
        <p:txBody>
          <a:bodyPr wrap="square" lIns="38405" tIns="19202" rIns="38405" bIns="19202" rtlCol="0">
            <a:spAutoFit/>
          </a:bodyPr>
          <a:lstStyle/>
          <a:p>
            <a:r>
              <a:rPr lang="en-US" sz="3100" b="1" dirty="0">
                <a:solidFill>
                  <a:srgbClr val="1E3C78"/>
                </a:solidFill>
                <a:latin typeface="Arial" panose="020B0604020202020204" pitchFamily="34" charset="0"/>
                <a:ea typeface="Playfair Display" charset="0"/>
                <a:cs typeface="Arial" panose="020B0604020202020204" pitchFamily="34" charset="0"/>
              </a:rPr>
              <a:t>Payment Request Summary</a:t>
            </a:r>
          </a:p>
        </p:txBody>
      </p:sp>
      <p:sp>
        <p:nvSpPr>
          <p:cNvPr id="12" name="Subtitle 2"/>
          <p:cNvSpPr txBox="1">
            <a:spLocks/>
          </p:cNvSpPr>
          <p:nvPr/>
        </p:nvSpPr>
        <p:spPr>
          <a:xfrm>
            <a:off x="2819400" y="5579681"/>
            <a:ext cx="4816033" cy="450392"/>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806"/>
              </a:lnSpc>
            </a:pPr>
            <a:endParaRPr lang="en-US" dirty="0">
              <a:solidFill>
                <a:schemeClr val="bg1"/>
              </a:solidFill>
              <a:latin typeface="Lato" charset="0"/>
              <a:ea typeface="Lato" charset="0"/>
              <a:cs typeface="Lato" charset="0"/>
            </a:endParaRPr>
          </a:p>
        </p:txBody>
      </p:sp>
      <p:pic>
        <p:nvPicPr>
          <p:cNvPr id="3" name="Picture 2">
            <a:extLst>
              <a:ext uri="{FF2B5EF4-FFF2-40B4-BE49-F238E27FC236}">
                <a16:creationId xmlns:a16="http://schemas.microsoft.com/office/drawing/2014/main" id="{FD19BFAE-4301-49B4-9BDA-D584A4B02B33}"/>
              </a:ext>
            </a:extLst>
          </p:cNvPr>
          <p:cNvPicPr>
            <a:picLocks noChangeAspect="1"/>
          </p:cNvPicPr>
          <p:nvPr/>
        </p:nvPicPr>
        <p:blipFill rotWithShape="1">
          <a:blip r:embed="rId5"/>
          <a:srcRect l="4791" t="10135"/>
          <a:stretch/>
        </p:blipFill>
        <p:spPr>
          <a:xfrm>
            <a:off x="152400" y="1371600"/>
            <a:ext cx="7321108" cy="2026794"/>
          </a:xfrm>
          <a:prstGeom prst="rect">
            <a:avLst/>
          </a:prstGeom>
        </p:spPr>
      </p:pic>
      <p:sp>
        <p:nvSpPr>
          <p:cNvPr id="11" name="TextBox 10">
            <a:extLst>
              <a:ext uri="{FF2B5EF4-FFF2-40B4-BE49-F238E27FC236}">
                <a16:creationId xmlns:a16="http://schemas.microsoft.com/office/drawing/2014/main" id="{1ADD2CB7-1891-47FF-ADC2-9F3481662FCD}"/>
              </a:ext>
            </a:extLst>
          </p:cNvPr>
          <p:cNvSpPr txBox="1"/>
          <p:nvPr/>
        </p:nvSpPr>
        <p:spPr>
          <a:xfrm>
            <a:off x="228600" y="3611551"/>
            <a:ext cx="7543800" cy="523220"/>
          </a:xfrm>
          <a:prstGeom prst="rect">
            <a:avLst/>
          </a:prstGeom>
          <a:noFill/>
        </p:spPr>
        <p:txBody>
          <a:bodyPr wrap="square">
            <a:spAutoFit/>
          </a:bodyPr>
          <a:lstStyle/>
          <a:p>
            <a:r>
              <a:rPr lang="en-US" sz="2800" dirty="0">
                <a:latin typeface="Arial Nova" panose="020B0504020202020204" pitchFamily="34" charset="0"/>
              </a:rPr>
              <a:t>Verify that balances appear as expected.</a:t>
            </a:r>
          </a:p>
        </p:txBody>
      </p:sp>
      <p:pic>
        <p:nvPicPr>
          <p:cNvPr id="8" name="Audio 7">
            <a:hlinkClick r:id="" action="ppaction://media"/>
            <a:extLst>
              <a:ext uri="{FF2B5EF4-FFF2-40B4-BE49-F238E27FC236}">
                <a16:creationId xmlns:a16="http://schemas.microsoft.com/office/drawing/2014/main" id="{D753209A-CC0B-4315-B3FE-D90E7CDF31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53988964"/>
      </p:ext>
    </p:extLst>
  </p:cSld>
  <p:clrMapOvr>
    <a:masterClrMapping/>
  </p:clrMapOvr>
  <mc:AlternateContent xmlns:mc="http://schemas.openxmlformats.org/markup-compatibility/2006" xmlns:p14="http://schemas.microsoft.com/office/powerpoint/2010/main">
    <mc:Choice Requires="p14">
      <p:transition spd="slow" p14:dur="2000" advTm="13006"/>
    </mc:Choice>
    <mc:Fallback xmlns="">
      <p:transition spd="slow" advTm="13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47931AC-D137-41EC-97AE-F99402166073}"/>
              </a:ext>
            </a:extLst>
          </p:cNvPr>
          <p:cNvSpPr txBox="1"/>
          <p:nvPr/>
        </p:nvSpPr>
        <p:spPr>
          <a:xfrm>
            <a:off x="990600" y="381000"/>
            <a:ext cx="6069939" cy="515833"/>
          </a:xfrm>
          <a:prstGeom prst="rect">
            <a:avLst/>
          </a:prstGeom>
          <a:noFill/>
        </p:spPr>
        <p:txBody>
          <a:bodyPr wrap="square" lIns="38405" tIns="19202" rIns="38405" bIns="19202" rtlCol="0">
            <a:spAutoFit/>
          </a:bodyPr>
          <a:lstStyle/>
          <a:p>
            <a:r>
              <a:rPr lang="en-US" sz="3100" b="1" dirty="0">
                <a:solidFill>
                  <a:srgbClr val="1E3C78"/>
                </a:solidFill>
                <a:latin typeface="Arial" panose="020B0604020202020204" pitchFamily="34" charset="0"/>
                <a:ea typeface="Playfair Display" charset="0"/>
                <a:cs typeface="Arial" panose="020B0604020202020204" pitchFamily="34" charset="0"/>
              </a:rPr>
              <a:t>Uploading Your Documents</a:t>
            </a:r>
          </a:p>
        </p:txBody>
      </p:sp>
      <p:pic>
        <p:nvPicPr>
          <p:cNvPr id="9" name="Picture 8">
            <a:extLst>
              <a:ext uri="{FF2B5EF4-FFF2-40B4-BE49-F238E27FC236}">
                <a16:creationId xmlns:a16="http://schemas.microsoft.com/office/drawing/2014/main" id="{9BEF2145-B29E-495A-848B-65992CEB1497}"/>
              </a:ext>
            </a:extLst>
          </p:cNvPr>
          <p:cNvPicPr>
            <a:picLocks noChangeAspect="1"/>
          </p:cNvPicPr>
          <p:nvPr/>
        </p:nvPicPr>
        <p:blipFill>
          <a:blip r:embed="rId5"/>
          <a:stretch>
            <a:fillRect/>
          </a:stretch>
        </p:blipFill>
        <p:spPr>
          <a:xfrm>
            <a:off x="533400" y="1455702"/>
            <a:ext cx="7160118" cy="2396075"/>
          </a:xfrm>
          <a:prstGeom prst="rect">
            <a:avLst/>
          </a:prstGeom>
        </p:spPr>
      </p:pic>
      <p:sp>
        <p:nvSpPr>
          <p:cNvPr id="11" name="TextBox 10">
            <a:extLst>
              <a:ext uri="{FF2B5EF4-FFF2-40B4-BE49-F238E27FC236}">
                <a16:creationId xmlns:a16="http://schemas.microsoft.com/office/drawing/2014/main" id="{4187F5DD-2BFB-4D7E-8C73-9A840D9A041C}"/>
              </a:ext>
            </a:extLst>
          </p:cNvPr>
          <p:cNvSpPr txBox="1"/>
          <p:nvPr/>
        </p:nvSpPr>
        <p:spPr>
          <a:xfrm>
            <a:off x="533401" y="4038600"/>
            <a:ext cx="7160117" cy="1200329"/>
          </a:xfrm>
          <a:prstGeom prst="rect">
            <a:avLst/>
          </a:prstGeom>
          <a:noFill/>
        </p:spPr>
        <p:txBody>
          <a:bodyPr wrap="square">
            <a:spAutoFit/>
          </a:bodyPr>
          <a:lstStyle/>
          <a:p>
            <a:pPr defTabSz="927981">
              <a:defRPr/>
            </a:pPr>
            <a:r>
              <a:rPr lang="en-US" sz="2400" dirty="0">
                <a:latin typeface="Arial Nova" panose="020B0504020202020204" pitchFamily="34" charset="0"/>
              </a:rPr>
              <a:t>All backup documentation that will justify a payment for each activity, including matching funds, must be uploaded to TDA-GO. </a:t>
            </a:r>
          </a:p>
        </p:txBody>
      </p:sp>
      <p:pic>
        <p:nvPicPr>
          <p:cNvPr id="3" name="Audio 2">
            <a:hlinkClick r:id="" action="ppaction://media"/>
            <a:extLst>
              <a:ext uri="{FF2B5EF4-FFF2-40B4-BE49-F238E27FC236}">
                <a16:creationId xmlns:a16="http://schemas.microsoft.com/office/drawing/2014/main" id="{0FE30997-07B8-4907-A198-318C111061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97079643"/>
      </p:ext>
    </p:extLst>
  </p:cSld>
  <p:clrMapOvr>
    <a:masterClrMapping/>
  </p:clrMapOvr>
  <mc:AlternateContent xmlns:mc="http://schemas.openxmlformats.org/markup-compatibility/2006" xmlns:p14="http://schemas.microsoft.com/office/powerpoint/2010/main">
    <mc:Choice Requires="p14">
      <p:transition spd="slow" p14:dur="2000" advTm="86527"/>
    </mc:Choice>
    <mc:Fallback xmlns="">
      <p:transition spd="slow" advTm="86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914400" y="364959"/>
            <a:ext cx="6069939" cy="515833"/>
          </a:xfrm>
          <a:prstGeom prst="rect">
            <a:avLst/>
          </a:prstGeom>
          <a:noFill/>
        </p:spPr>
        <p:txBody>
          <a:bodyPr wrap="square" lIns="38405" tIns="19202" rIns="38405" bIns="19202" rtlCol="0">
            <a:spAutoFit/>
          </a:bodyPr>
          <a:lstStyle/>
          <a:p>
            <a:r>
              <a:rPr lang="en-US" sz="3100" b="1" dirty="0">
                <a:solidFill>
                  <a:srgbClr val="1E3C78"/>
                </a:solidFill>
                <a:latin typeface="Arial" panose="020B0604020202020204" pitchFamily="34" charset="0"/>
                <a:ea typeface="Playfair Display" charset="0"/>
                <a:cs typeface="Arial" panose="020B0604020202020204" pitchFamily="34" charset="0"/>
              </a:rPr>
              <a:t>Submitting the Payment </a:t>
            </a:r>
          </a:p>
        </p:txBody>
      </p:sp>
      <p:sp>
        <p:nvSpPr>
          <p:cNvPr id="5" name="Content Placeholder 4"/>
          <p:cNvSpPr>
            <a:spLocks noGrp="1"/>
          </p:cNvSpPr>
          <p:nvPr>
            <p:ph idx="1"/>
          </p:nvPr>
        </p:nvSpPr>
        <p:spPr>
          <a:xfrm>
            <a:off x="295275" y="3352800"/>
            <a:ext cx="5638800" cy="1143000"/>
          </a:xfrm>
        </p:spPr>
        <p:txBody>
          <a:bodyPr>
            <a:normAutofit lnSpcReduction="10000"/>
          </a:bodyPr>
          <a:lstStyle/>
          <a:p>
            <a:pPr marL="0" indent="0">
              <a:spcBef>
                <a:spcPts val="0"/>
              </a:spcBef>
              <a:buSzPct val="100000"/>
              <a:buNone/>
            </a:pPr>
            <a:r>
              <a:rPr lang="en-US" sz="2400" dirty="0"/>
              <a:t>Select the </a:t>
            </a:r>
            <a:r>
              <a:rPr lang="en-US" sz="2400" b="1" dirty="0"/>
              <a:t>Itemized Invoice List </a:t>
            </a:r>
            <a:r>
              <a:rPr lang="en-US" sz="2400" dirty="0"/>
              <a:t>tab and secure two certifications from individuals designated as payment processors.</a:t>
            </a:r>
            <a:endParaRPr lang="en-US" sz="2400" dirty="0">
              <a:latin typeface="Arial Nova" panose="020B0504020202020204" pitchFamily="34" charset="0"/>
            </a:endParaRPr>
          </a:p>
        </p:txBody>
      </p:sp>
      <p:pic>
        <p:nvPicPr>
          <p:cNvPr id="6" name="Picture 5">
            <a:extLst>
              <a:ext uri="{FF2B5EF4-FFF2-40B4-BE49-F238E27FC236}">
                <a16:creationId xmlns:a16="http://schemas.microsoft.com/office/drawing/2014/main" id="{DDCC1BF2-CD6B-432E-B897-55D013F24E7F}"/>
              </a:ext>
            </a:extLst>
          </p:cNvPr>
          <p:cNvPicPr>
            <a:picLocks noChangeAspect="1"/>
          </p:cNvPicPr>
          <p:nvPr/>
        </p:nvPicPr>
        <p:blipFill rotWithShape="1">
          <a:blip r:embed="rId5"/>
          <a:srcRect b="3454"/>
          <a:stretch/>
        </p:blipFill>
        <p:spPr>
          <a:xfrm>
            <a:off x="304800" y="1507937"/>
            <a:ext cx="7153275" cy="1775006"/>
          </a:xfrm>
          <a:prstGeom prst="rect">
            <a:avLst/>
          </a:prstGeom>
        </p:spPr>
      </p:pic>
      <p:sp>
        <p:nvSpPr>
          <p:cNvPr id="16" name="TextBox 15">
            <a:extLst>
              <a:ext uri="{FF2B5EF4-FFF2-40B4-BE49-F238E27FC236}">
                <a16:creationId xmlns:a16="http://schemas.microsoft.com/office/drawing/2014/main" id="{388F80E1-D439-4883-AEAE-DF2F557E350C}"/>
              </a:ext>
            </a:extLst>
          </p:cNvPr>
          <p:cNvSpPr txBox="1"/>
          <p:nvPr/>
        </p:nvSpPr>
        <p:spPr>
          <a:xfrm>
            <a:off x="1752600" y="4664241"/>
            <a:ext cx="4506657" cy="1015663"/>
          </a:xfrm>
          <a:prstGeom prst="rect">
            <a:avLst/>
          </a:prstGeom>
          <a:noFill/>
        </p:spPr>
        <p:txBody>
          <a:bodyPr wrap="square">
            <a:spAutoFit/>
          </a:bodyPr>
          <a:lstStyle/>
          <a:p>
            <a:r>
              <a:rPr lang="en-US" sz="2000" dirty="0">
                <a:latin typeface="Arial Nova" panose="020B0504020202020204" pitchFamily="34" charset="0"/>
              </a:rPr>
              <a:t>Navigate to </a:t>
            </a:r>
            <a:r>
              <a:rPr lang="en-US" sz="2000" b="1" dirty="0">
                <a:latin typeface="Arial Nova" panose="020B0504020202020204" pitchFamily="34" charset="0"/>
              </a:rPr>
              <a:t>Status Options </a:t>
            </a:r>
            <a:r>
              <a:rPr lang="en-US" sz="2000" dirty="0">
                <a:latin typeface="Arial Nova" panose="020B0504020202020204" pitchFamily="34" charset="0"/>
              </a:rPr>
              <a:t>in left navigation and click on </a:t>
            </a:r>
            <a:r>
              <a:rPr lang="en-US" sz="2000" b="1" dirty="0">
                <a:latin typeface="Arial Nova" panose="020B0504020202020204" pitchFamily="34" charset="0"/>
              </a:rPr>
              <a:t>Request for Payment Submitted</a:t>
            </a:r>
            <a:r>
              <a:rPr lang="en-US" sz="2000" dirty="0">
                <a:latin typeface="Arial Nova" panose="020B0504020202020204" pitchFamily="34" charset="0"/>
              </a:rPr>
              <a:t>. </a:t>
            </a:r>
          </a:p>
        </p:txBody>
      </p:sp>
      <p:pic>
        <p:nvPicPr>
          <p:cNvPr id="4" name="Audio 3">
            <a:hlinkClick r:id="" action="ppaction://media"/>
            <a:extLst>
              <a:ext uri="{FF2B5EF4-FFF2-40B4-BE49-F238E27FC236}">
                <a16:creationId xmlns:a16="http://schemas.microsoft.com/office/drawing/2014/main" id="{8AB00137-5280-4E12-90D8-4A1815494A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pic>
        <p:nvPicPr>
          <p:cNvPr id="3" name="Picture 2">
            <a:extLst>
              <a:ext uri="{FF2B5EF4-FFF2-40B4-BE49-F238E27FC236}">
                <a16:creationId xmlns:a16="http://schemas.microsoft.com/office/drawing/2014/main" id="{03C2E223-EBEC-4903-B547-8854FEEB8335}"/>
              </a:ext>
            </a:extLst>
          </p:cNvPr>
          <p:cNvPicPr>
            <a:picLocks noChangeAspect="1"/>
          </p:cNvPicPr>
          <p:nvPr/>
        </p:nvPicPr>
        <p:blipFill>
          <a:blip r:embed="rId7"/>
          <a:stretch>
            <a:fillRect/>
          </a:stretch>
        </p:blipFill>
        <p:spPr>
          <a:xfrm>
            <a:off x="6324600" y="2347036"/>
            <a:ext cx="1824611" cy="4297528"/>
          </a:xfrm>
          <a:prstGeom prst="rect">
            <a:avLst/>
          </a:prstGeom>
        </p:spPr>
      </p:pic>
      <p:sp>
        <p:nvSpPr>
          <p:cNvPr id="7" name="Rectangle 6">
            <a:extLst>
              <a:ext uri="{FF2B5EF4-FFF2-40B4-BE49-F238E27FC236}">
                <a16:creationId xmlns:a16="http://schemas.microsoft.com/office/drawing/2014/main" id="{B2983B1E-7426-4405-AEAE-FE500D3DB802}"/>
              </a:ext>
            </a:extLst>
          </p:cNvPr>
          <p:cNvSpPr/>
          <p:nvPr/>
        </p:nvSpPr>
        <p:spPr>
          <a:xfrm>
            <a:off x="6324600" y="5172072"/>
            <a:ext cx="1824611" cy="6191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5083987"/>
      </p:ext>
    </p:extLst>
  </p:cSld>
  <p:clrMapOvr>
    <a:masterClrMapping/>
  </p:clrMapOvr>
  <mc:AlternateContent xmlns:mc="http://schemas.openxmlformats.org/markup-compatibility/2006" xmlns:p14="http://schemas.microsoft.com/office/powerpoint/2010/main">
    <mc:Choice Requires="p14">
      <p:transition spd="slow" p14:dur="2000" advTm="82463"/>
    </mc:Choice>
    <mc:Fallback xmlns="">
      <p:transition spd="slow" advTm="82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915061" y="364960"/>
            <a:ext cx="6069939" cy="515833"/>
          </a:xfrm>
          <a:prstGeom prst="rect">
            <a:avLst/>
          </a:prstGeom>
          <a:noFill/>
        </p:spPr>
        <p:txBody>
          <a:bodyPr wrap="square" lIns="38405" tIns="19202" rIns="38405" bIns="19202" rtlCol="0">
            <a:spAutoFit/>
          </a:bodyPr>
          <a:lstStyle/>
          <a:p>
            <a:r>
              <a:rPr lang="en-US" sz="3100" b="1" dirty="0">
                <a:solidFill>
                  <a:srgbClr val="1E3C78"/>
                </a:solidFill>
                <a:latin typeface="Arial" panose="020B0604020202020204" pitchFamily="34" charset="0"/>
                <a:ea typeface="Playfair Display" charset="0"/>
                <a:cs typeface="Arial" panose="020B0604020202020204" pitchFamily="34" charset="0"/>
              </a:rPr>
              <a:t>Initiate Related Document </a:t>
            </a:r>
          </a:p>
        </p:txBody>
      </p:sp>
      <p:grpSp>
        <p:nvGrpSpPr>
          <p:cNvPr id="3" name="Group 2"/>
          <p:cNvGrpSpPr/>
          <p:nvPr/>
        </p:nvGrpSpPr>
        <p:grpSpPr>
          <a:xfrm>
            <a:off x="282035" y="1805616"/>
            <a:ext cx="5180698" cy="2306547"/>
            <a:chOff x="751897" y="4484466"/>
            <a:chExt cx="13811597" cy="4613094"/>
          </a:xfrm>
        </p:grpSpPr>
        <p:sp>
          <p:nvSpPr>
            <p:cNvPr id="12" name="Subtitle 2"/>
            <p:cNvSpPr txBox="1">
              <a:spLocks/>
            </p:cNvSpPr>
            <p:nvPr/>
          </p:nvSpPr>
          <p:spPr>
            <a:xfrm>
              <a:off x="751897" y="8196776"/>
              <a:ext cx="12839410" cy="900784"/>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806"/>
                </a:lnSpc>
              </a:pPr>
              <a:endParaRPr lang="en-US" dirty="0">
                <a:solidFill>
                  <a:schemeClr val="bg1"/>
                </a:solidFill>
                <a:latin typeface="Lato" charset="0"/>
                <a:ea typeface="Lato" charset="0"/>
                <a:cs typeface="Lato" charset="0"/>
              </a:endParaRPr>
            </a:p>
          </p:txBody>
        </p:sp>
        <p:sp>
          <p:nvSpPr>
            <p:cNvPr id="15" name="Rectangle 14"/>
            <p:cNvSpPr/>
            <p:nvPr/>
          </p:nvSpPr>
          <p:spPr>
            <a:xfrm>
              <a:off x="855807" y="4484466"/>
              <a:ext cx="13707687" cy="830997"/>
            </a:xfrm>
            <a:prstGeom prst="rect">
              <a:avLst/>
            </a:prstGeom>
          </p:spPr>
          <p:txBody>
            <a:bodyPr wrap="square">
              <a:spAutoFit/>
            </a:bodyPr>
            <a:lstStyle/>
            <a:p>
              <a:endParaRPr lang="en-US" sz="2000" dirty="0">
                <a:latin typeface="Lato" charset="0"/>
                <a:ea typeface="Lato" charset="0"/>
                <a:cs typeface="Lato" charset="0"/>
              </a:endParaRPr>
            </a:p>
          </p:txBody>
        </p:sp>
      </p:grpSp>
      <p:pic>
        <p:nvPicPr>
          <p:cNvPr id="9" name="Picture 8">
            <a:extLst>
              <a:ext uri="{FF2B5EF4-FFF2-40B4-BE49-F238E27FC236}">
                <a16:creationId xmlns:a16="http://schemas.microsoft.com/office/drawing/2014/main" id="{9CB2964C-E3EB-46FF-B778-EB9A8AF474E3}"/>
              </a:ext>
            </a:extLst>
          </p:cNvPr>
          <p:cNvPicPr>
            <a:picLocks noChangeAspect="1"/>
          </p:cNvPicPr>
          <p:nvPr/>
        </p:nvPicPr>
        <p:blipFill>
          <a:blip r:embed="rId5"/>
          <a:stretch>
            <a:fillRect/>
          </a:stretch>
        </p:blipFill>
        <p:spPr>
          <a:xfrm>
            <a:off x="647700" y="1503976"/>
            <a:ext cx="7848600" cy="2157795"/>
          </a:xfrm>
          <a:prstGeom prst="rect">
            <a:avLst/>
          </a:prstGeom>
        </p:spPr>
      </p:pic>
      <p:sp>
        <p:nvSpPr>
          <p:cNvPr id="14" name="TextBox 13">
            <a:extLst>
              <a:ext uri="{FF2B5EF4-FFF2-40B4-BE49-F238E27FC236}">
                <a16:creationId xmlns:a16="http://schemas.microsoft.com/office/drawing/2014/main" id="{5455533A-4A8F-408C-87E4-1FC2765D2C98}"/>
              </a:ext>
            </a:extLst>
          </p:cNvPr>
          <p:cNvSpPr txBox="1"/>
          <p:nvPr/>
        </p:nvSpPr>
        <p:spPr>
          <a:xfrm>
            <a:off x="540081" y="4267200"/>
            <a:ext cx="6819900" cy="1200329"/>
          </a:xfrm>
          <a:prstGeom prst="rect">
            <a:avLst/>
          </a:prstGeom>
          <a:noFill/>
        </p:spPr>
        <p:txBody>
          <a:bodyPr wrap="square">
            <a:spAutoFit/>
          </a:bodyPr>
          <a:lstStyle/>
          <a:p>
            <a:r>
              <a:rPr lang="en-US" sz="2400" dirty="0">
                <a:latin typeface="Arial Nova" panose="020B0504020202020204" pitchFamily="34" charset="0"/>
              </a:rPr>
              <a:t>The Grant Recipient may check the status of the request in TDA-GO by navigating to the same payment request. </a:t>
            </a:r>
          </a:p>
        </p:txBody>
      </p:sp>
      <p:pic>
        <p:nvPicPr>
          <p:cNvPr id="11" name="Audio 10">
            <a:hlinkClick r:id="" action="ppaction://media"/>
            <a:extLst>
              <a:ext uri="{FF2B5EF4-FFF2-40B4-BE49-F238E27FC236}">
                <a16:creationId xmlns:a16="http://schemas.microsoft.com/office/drawing/2014/main" id="{4ADC337D-41C5-41D6-9BC1-6F01866C96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22860255"/>
      </p:ext>
    </p:extLst>
  </p:cSld>
  <p:clrMapOvr>
    <a:masterClrMapping/>
  </p:clrMapOvr>
  <mc:AlternateContent xmlns:mc="http://schemas.openxmlformats.org/markup-compatibility/2006" xmlns:p14="http://schemas.microsoft.com/office/powerpoint/2010/main">
    <mc:Choice Requires="p14">
      <p:transition spd="slow" p14:dur="2000" advTm="27148"/>
    </mc:Choice>
    <mc:Fallback xmlns="">
      <p:transition spd="slow" advTm="27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48043</TotalTime>
  <Words>1310</Words>
  <Application>Microsoft Office PowerPoint</Application>
  <PresentationFormat>On-screen Show (4:3)</PresentationFormat>
  <Paragraphs>59</Paragraphs>
  <Slides>9</Slides>
  <Notes>9</Notes>
  <HiddenSlides>0</HiddenSlides>
  <MMClips>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Arial Nova</vt:lpstr>
      <vt:lpstr>Calibri</vt:lpstr>
      <vt:lpstr>Lato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Texas Dept. of Agriculture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TDA</dc:creator>
  <cp:lastModifiedBy>Suzanne Barnard</cp:lastModifiedBy>
  <cp:revision>512</cp:revision>
  <cp:lastPrinted>2022-02-08T04:37:56Z</cp:lastPrinted>
  <dcterms:created xsi:type="dcterms:W3CDTF">2003-07-21T19:16:01Z</dcterms:created>
  <dcterms:modified xsi:type="dcterms:W3CDTF">2022-02-08T19:41:34Z</dcterms:modified>
</cp:coreProperties>
</file>